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Layouts/slideLayout24.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viewProps.xml" ContentType="application/vnd.openxmlformats-officedocument.presentationml.viewProps+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Layouts/slideLayout23.xml" ContentType="application/vnd.openxmlformats-officedocument.presentationml.slideLayout+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bookmarkIdSeed="2">
  <p:sldMasterIdLst>
    <p:sldMasterId id="2147483677" r:id="rId1"/>
    <p:sldMasterId id="2147483690" r:id="rId2"/>
  </p:sldMasterIdLst>
  <p:notesMasterIdLst>
    <p:notesMasterId r:id="rId45"/>
  </p:notesMasterIdLst>
  <p:handoutMasterIdLst>
    <p:handoutMasterId r:id="rId46"/>
  </p:handoutMasterIdLst>
  <p:sldIdLst>
    <p:sldId id="347" r:id="rId3"/>
    <p:sldId id="648" r:id="rId4"/>
    <p:sldId id="989" r:id="rId5"/>
    <p:sldId id="899" r:id="rId6"/>
    <p:sldId id="1070" r:id="rId7"/>
    <p:sldId id="907" r:id="rId8"/>
    <p:sldId id="977" r:id="rId9"/>
    <p:sldId id="913" r:id="rId10"/>
    <p:sldId id="1047" r:id="rId11"/>
    <p:sldId id="1037" r:id="rId12"/>
    <p:sldId id="1049" r:id="rId13"/>
    <p:sldId id="1048" r:id="rId14"/>
    <p:sldId id="918" r:id="rId15"/>
    <p:sldId id="915" r:id="rId16"/>
    <p:sldId id="1050" r:id="rId17"/>
    <p:sldId id="1025" r:id="rId18"/>
    <p:sldId id="919" r:id="rId19"/>
    <p:sldId id="1039" r:id="rId20"/>
    <p:sldId id="920" r:id="rId21"/>
    <p:sldId id="922" r:id="rId22"/>
    <p:sldId id="930" r:id="rId23"/>
    <p:sldId id="1028" r:id="rId24"/>
    <p:sldId id="1029" r:id="rId25"/>
    <p:sldId id="1032" r:id="rId26"/>
    <p:sldId id="1033" r:id="rId27"/>
    <p:sldId id="1045" r:id="rId28"/>
    <p:sldId id="933" r:id="rId29"/>
    <p:sldId id="1046" r:id="rId30"/>
    <p:sldId id="1034" r:id="rId31"/>
    <p:sldId id="1035" r:id="rId32"/>
    <p:sldId id="1004" r:id="rId33"/>
    <p:sldId id="1044" r:id="rId34"/>
    <p:sldId id="1023" r:id="rId35"/>
    <p:sldId id="1008" r:id="rId36"/>
    <p:sldId id="1020" r:id="rId37"/>
    <p:sldId id="1056" r:id="rId38"/>
    <p:sldId id="1057" r:id="rId39"/>
    <p:sldId id="1009" r:id="rId40"/>
    <p:sldId id="1069" r:id="rId41"/>
    <p:sldId id="1055" r:id="rId42"/>
    <p:sldId id="1068" r:id="rId43"/>
    <p:sldId id="1017" r:id="rId44"/>
  </p:sldIdLst>
  <p:sldSz cx="9144000" cy="6858000" type="screen4x3"/>
  <p:notesSz cx="6811963" cy="99425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FFFF00"/>
    <a:srgbClr val="006600"/>
    <a:srgbClr val="FF6600"/>
    <a:srgbClr val="182082"/>
    <a:srgbClr val="008080"/>
    <a:srgbClr val="CC3300"/>
    <a:srgbClr val="FF99FF"/>
    <a:srgbClr val="004644"/>
    <a:srgbClr val="0066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79733" autoAdjust="0"/>
  </p:normalViewPr>
  <p:slideViewPr>
    <p:cSldViewPr snapToGrid="0">
      <p:cViewPr>
        <p:scale>
          <a:sx n="80" d="100"/>
          <a:sy n="80" d="100"/>
        </p:scale>
        <p:origin x="-1788"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4140" y="-246"/>
      </p:cViewPr>
      <p:guideLst>
        <p:guide orient="horz" pos="3132"/>
        <p:guide pos="2146"/>
      </p:guideLst>
    </p:cSldViewPr>
  </p:notesViewPr>
  <p:gridSpacing cx="36868100" cy="368681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42924"/>
            <a:ext cx="6811963" cy="818739"/>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ctr" eaLnBrk="0" hangingPunct="0">
              <a:spcBef>
                <a:spcPct val="20000"/>
              </a:spcBef>
              <a:defRPr sz="1400">
                <a:latin typeface="Tahoma" charset="0"/>
              </a:defRPr>
            </a:lvl1pPr>
          </a:lstStyle>
          <a:p>
            <a:pPr>
              <a:defRPr/>
            </a:pPr>
            <a:endParaRPr lang="en-AU" dirty="0"/>
          </a:p>
          <a:p>
            <a:r>
              <a:rPr lang="en-AU" dirty="0" smtClean="0"/>
              <a:t>Relieving Stress Through Adrenal Support</a:t>
            </a:r>
          </a:p>
          <a:p>
            <a:r>
              <a:rPr lang="en-AU" dirty="0" smtClean="0"/>
              <a:t>Part One</a:t>
            </a:r>
          </a:p>
        </p:txBody>
      </p:sp>
      <p:sp>
        <p:nvSpPr>
          <p:cNvPr id="96260" name="Rectangle 4"/>
          <p:cNvSpPr>
            <a:spLocks noGrp="1" noChangeArrowheads="1"/>
          </p:cNvSpPr>
          <p:nvPr>
            <p:ph type="ftr" sz="quarter" idx="2"/>
          </p:nvPr>
        </p:nvSpPr>
        <p:spPr bwMode="auto">
          <a:xfrm>
            <a:off x="0" y="9444911"/>
            <a:ext cx="2952770" cy="49760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eaLnBrk="0" hangingPunct="0">
              <a:defRPr sz="1200">
                <a:latin typeface="Tahoma" charset="0"/>
                <a:cs typeface="Tahoma" charset="0"/>
              </a:defRPr>
            </a:lvl1pPr>
          </a:lstStyle>
          <a:p>
            <a:pPr>
              <a:defRPr/>
            </a:pPr>
            <a:r>
              <a:rPr lang="en-US" dirty="0"/>
              <a:t>© </a:t>
            </a:r>
            <a:r>
              <a:rPr lang="en-AU" dirty="0" smtClean="0"/>
              <a:t>Lee Carroll 2010</a:t>
            </a:r>
            <a:endParaRPr lang="en-AU" dirty="0"/>
          </a:p>
          <a:p>
            <a:pPr>
              <a:defRPr/>
            </a:pPr>
            <a:endParaRPr lang="en-AU"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52770" cy="497603"/>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eaLnBrk="0" hangingPunct="0">
              <a:defRPr sz="1200">
                <a:latin typeface="Times New Roman" pitchFamily="18" charset="0"/>
              </a:defRPr>
            </a:lvl1pPr>
          </a:lstStyle>
          <a:p>
            <a:pPr algn="ctr"/>
            <a:r>
              <a:rPr lang="en-AU" dirty="0" smtClean="0"/>
              <a:t>Relieving Stress Through Adrenal Support</a:t>
            </a:r>
          </a:p>
          <a:p>
            <a:pPr algn="ctr"/>
            <a:r>
              <a:rPr lang="en-AU" dirty="0" smtClean="0"/>
              <a:t>Part One</a:t>
            </a:r>
            <a:endParaRPr lang="en-AU" dirty="0"/>
          </a:p>
        </p:txBody>
      </p:sp>
      <p:sp>
        <p:nvSpPr>
          <p:cNvPr id="24579" name="Rectangle 3"/>
          <p:cNvSpPr>
            <a:spLocks noGrp="1" noChangeArrowheads="1"/>
          </p:cNvSpPr>
          <p:nvPr>
            <p:ph type="dt" idx="1"/>
          </p:nvPr>
        </p:nvSpPr>
        <p:spPr bwMode="auto">
          <a:xfrm>
            <a:off x="3859193" y="0"/>
            <a:ext cx="2952770" cy="497603"/>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AU"/>
          </a:p>
        </p:txBody>
      </p:sp>
      <p:sp>
        <p:nvSpPr>
          <p:cNvPr id="87044" name="Rectangle 4"/>
          <p:cNvSpPr>
            <a:spLocks noGrp="1" noRot="1" noChangeAspect="1" noChangeArrowheads="1" noTextEdit="1"/>
          </p:cNvSpPr>
          <p:nvPr>
            <p:ph type="sldImg" idx="2"/>
          </p:nvPr>
        </p:nvSpPr>
        <p:spPr bwMode="auto">
          <a:xfrm>
            <a:off x="922338" y="746125"/>
            <a:ext cx="4968875" cy="37274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08046" y="4723251"/>
            <a:ext cx="4995872" cy="4473654"/>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4582" name="Rectangle 6"/>
          <p:cNvSpPr>
            <a:spLocks noGrp="1" noChangeArrowheads="1"/>
          </p:cNvSpPr>
          <p:nvPr>
            <p:ph type="ftr" sz="quarter" idx="4"/>
          </p:nvPr>
        </p:nvSpPr>
        <p:spPr bwMode="auto">
          <a:xfrm>
            <a:off x="0" y="9444911"/>
            <a:ext cx="2952770" cy="49760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eaLnBrk="0" hangingPunct="0">
              <a:defRPr sz="1200">
                <a:latin typeface="Times New Roman" pitchFamily="18" charset="0"/>
              </a:defRPr>
            </a:lvl1pPr>
          </a:lstStyle>
          <a:p>
            <a:pPr>
              <a:defRPr/>
            </a:pPr>
            <a:endParaRPr lang="en-AU"/>
          </a:p>
        </p:txBody>
      </p:sp>
      <p:sp>
        <p:nvSpPr>
          <p:cNvPr id="24583" name="Rectangle 7"/>
          <p:cNvSpPr>
            <a:spLocks noGrp="1" noChangeArrowheads="1"/>
          </p:cNvSpPr>
          <p:nvPr>
            <p:ph type="sldNum" sz="quarter" idx="5"/>
          </p:nvPr>
        </p:nvSpPr>
        <p:spPr bwMode="auto">
          <a:xfrm>
            <a:off x="3859193" y="9444911"/>
            <a:ext cx="2952770" cy="49760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eaLnBrk="0" hangingPunct="0">
              <a:defRPr sz="1200">
                <a:latin typeface="Times New Roman" pitchFamily="18" charset="0"/>
              </a:defRPr>
            </a:lvl1pPr>
          </a:lstStyle>
          <a:p>
            <a:pPr>
              <a:defRPr/>
            </a:pPr>
            <a:fld id="{D30F6C8F-966B-492A-A3A6-2B603B70AC2B}" type="slidenum">
              <a:rPr lang="en-AU"/>
              <a:pPr>
                <a:defRPr/>
              </a:pPr>
              <a:t>‹#›</a:t>
            </a:fld>
            <a:endParaRPr lang="en-AU"/>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cbi.nlm.nih.gov/pubmed?term=%22Ge%20R%22%5BAuthor%5D" TargetMode="External"/><Relationship Id="rId4" Type="http://schemas.openxmlformats.org/officeDocument/2006/relationships/hyperlink" Target="http://www.ncbi.nlm.nih.gov/pubmed?term=%22Huang%20Y%22%5BAuthor%5D" TargetMode="External"/><Relationship Id="rId5" Type="http://schemas.openxmlformats.org/officeDocument/2006/relationships/hyperlink" Target="http://www.ncbi.nlm.nih.gov/pubmed?term=%22Liang%20G%22%5BAuthor%5D" TargetMode="External"/><Relationship Id="rId6" Type="http://schemas.openxmlformats.org/officeDocument/2006/relationships/hyperlink" Target="http://www.ncbi.nlm.nih.gov/pubmed?term=%22Li%20X%22%5BAuthor%5D"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ncbi.nlm.nih.gov/pubmed?term=%22Ge%20R%22%5BAuthor%5D" TargetMode="External"/><Relationship Id="rId4" Type="http://schemas.openxmlformats.org/officeDocument/2006/relationships/hyperlink" Target="http://www.ncbi.nlm.nih.gov/pubmed?term=%22Huang%20Y%22%5BAuthor%5D" TargetMode="External"/><Relationship Id="rId5" Type="http://schemas.openxmlformats.org/officeDocument/2006/relationships/hyperlink" Target="http://www.ncbi.nlm.nih.gov/pubmed?term=%22Liang%20G%22%5BAuthor%5D" TargetMode="External"/><Relationship Id="rId6" Type="http://schemas.openxmlformats.org/officeDocument/2006/relationships/hyperlink" Target="http://www.ncbi.nlm.nih.gov/pubmed?term=%22Li%20X%22%5BAuthor%5D" TargetMode="External"/><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p>
            <a:pPr algn="ctr">
              <a:buNone/>
            </a:pPr>
            <a:r>
              <a:rPr lang="en-AU" dirty="0" smtClean="0"/>
              <a:t>Relieving Stress Through Adrenal Support</a:t>
            </a:r>
          </a:p>
          <a:p>
            <a:pPr algn="ctr">
              <a:buNone/>
            </a:pPr>
            <a:r>
              <a:rPr lang="en-AU" dirty="0" smtClean="0"/>
              <a:t>Part One</a:t>
            </a:r>
          </a:p>
        </p:txBody>
      </p:sp>
      <p:sp>
        <p:nvSpPr>
          <p:cNvPr id="88067" name="Rectangle 7"/>
          <p:cNvSpPr>
            <a:spLocks noGrp="1" noChangeArrowheads="1"/>
          </p:cNvSpPr>
          <p:nvPr>
            <p:ph type="sldNum" sz="quarter" idx="5"/>
          </p:nvPr>
        </p:nvSpPr>
        <p:spPr>
          <a:noFill/>
        </p:spPr>
        <p:txBody>
          <a:bodyPr/>
          <a:lstStyle/>
          <a:p>
            <a:fld id="{B286F559-FC76-4C95-9C01-5C14D8113565}" type="slidenum">
              <a:rPr lang="en-AU" smtClean="0"/>
              <a:pPr/>
              <a:t>1</a:t>
            </a:fld>
            <a:endParaRPr lang="en-AU" dirty="0" smtClean="0"/>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r>
              <a:rPr lang="en-US" dirty="0" smtClean="0"/>
              <a:t>Very </a:t>
            </a:r>
            <a:r>
              <a:rPr lang="en-US" dirty="0" err="1" smtClean="0"/>
              <a:t>very</a:t>
            </a:r>
            <a:r>
              <a:rPr lang="en-US" dirty="0" smtClean="0"/>
              <a:t> complicated</a:t>
            </a:r>
            <a:r>
              <a:rPr lang="en-US" baseline="0" dirty="0" smtClean="0"/>
              <a:t>.  This is overly simplified and focused on issues that can be supported with evidenced based herbal medicine</a:t>
            </a:r>
          </a:p>
          <a:p>
            <a:endParaRPr lang="en-US" baseline="0" dirty="0" smtClean="0"/>
          </a:p>
          <a:p>
            <a:r>
              <a:rPr lang="en-AU" dirty="0" smtClean="0"/>
              <a:t>There are now a host of human states associated with tissue-specific pathologic </a:t>
            </a:r>
            <a:r>
              <a:rPr lang="en-AU" dirty="0" err="1" smtClean="0"/>
              <a:t>glucocorticoid</a:t>
            </a:r>
            <a:r>
              <a:rPr lang="en-AU" dirty="0" smtClean="0"/>
              <a:t> target tissue changes. These include allergic, autoimmune, inflammatory and </a:t>
            </a:r>
            <a:r>
              <a:rPr lang="en-AU" dirty="0" err="1" smtClean="0"/>
              <a:t>lymphoproliferative</a:t>
            </a:r>
            <a:r>
              <a:rPr lang="en-AU" dirty="0" smtClean="0"/>
              <a:t> disorders.</a:t>
            </a:r>
            <a:endParaRPr lang="en-US" dirty="0" smtClean="0"/>
          </a:p>
        </p:txBody>
      </p:sp>
      <p:sp>
        <p:nvSpPr>
          <p:cNvPr id="194564" name="Slide Number Placeholder 3"/>
          <p:cNvSpPr>
            <a:spLocks noGrp="1"/>
          </p:cNvSpPr>
          <p:nvPr>
            <p:ph type="sldNum" sz="quarter" idx="5"/>
          </p:nvPr>
        </p:nvSpPr>
        <p:spPr>
          <a:noFill/>
        </p:spPr>
        <p:txBody>
          <a:bodyPr/>
          <a:lstStyle/>
          <a:p>
            <a:fld id="{0DCA2434-A5C6-48BB-BB66-EAA4BCA1757D}" type="slidenum">
              <a:rPr lang="en-AU" smtClean="0"/>
              <a:pPr/>
              <a:t>10</a:t>
            </a:fld>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6882" name="Slide Image Placeholder 1"/>
          <p:cNvSpPr>
            <a:spLocks noGrp="1" noRot="1" noChangeAspect="1" noTextEdit="1"/>
          </p:cNvSpPr>
          <p:nvPr>
            <p:ph type="sldImg"/>
          </p:nvPr>
        </p:nvSpPr>
        <p:spPr>
          <a:ln/>
        </p:spPr>
      </p:sp>
      <p:sp>
        <p:nvSpPr>
          <p:cNvPr id="506883" name="Notes Placeholder 2"/>
          <p:cNvSpPr>
            <a:spLocks noGrp="1"/>
          </p:cNvSpPr>
          <p:nvPr>
            <p:ph type="body" idx="1"/>
          </p:nvPr>
        </p:nvSpPr>
        <p:spPr>
          <a:noFill/>
          <a:ln/>
        </p:spPr>
        <p:txBody>
          <a:bodyPr/>
          <a:lstStyle/>
          <a:p>
            <a:r>
              <a:rPr lang="en-US" dirty="0" smtClean="0">
                <a:latin typeface="Arial" pitchFamily="34" charset="0"/>
              </a:rPr>
              <a:t>Licorice inhibits this enzyme</a:t>
            </a:r>
          </a:p>
          <a:p>
            <a:endParaRPr lang="en-US" dirty="0" smtClean="0">
              <a:latin typeface="Arial" pitchFamily="34" charset="0"/>
            </a:endParaRPr>
          </a:p>
          <a:p>
            <a:r>
              <a:rPr lang="en-AU" b="1" dirty="0" smtClean="0"/>
              <a:t>11beta-hydroxysteroid </a:t>
            </a:r>
            <a:r>
              <a:rPr lang="en-AU" b="1" dirty="0" err="1" smtClean="0"/>
              <a:t>dehydrogenase</a:t>
            </a:r>
            <a:r>
              <a:rPr lang="en-AU" b="1" dirty="0" smtClean="0"/>
              <a:t> type 1 inhibitors as promising therapeutic drugs for diabetes: status and development.</a:t>
            </a:r>
          </a:p>
          <a:p>
            <a:r>
              <a:rPr lang="en-AU" dirty="0" err="1" smtClean="0">
                <a:hlinkClick r:id="rId3"/>
              </a:rPr>
              <a:t>Ge</a:t>
            </a:r>
            <a:r>
              <a:rPr lang="en-AU" dirty="0" smtClean="0">
                <a:hlinkClick r:id="rId3"/>
              </a:rPr>
              <a:t> R</a:t>
            </a:r>
            <a:r>
              <a:rPr lang="en-AU" dirty="0" smtClean="0"/>
              <a:t>, </a:t>
            </a:r>
            <a:r>
              <a:rPr lang="en-AU" dirty="0" smtClean="0">
                <a:hlinkClick r:id="rId4"/>
              </a:rPr>
              <a:t>Huang Y</a:t>
            </a:r>
            <a:r>
              <a:rPr lang="en-AU" dirty="0" smtClean="0"/>
              <a:t>, </a:t>
            </a:r>
            <a:r>
              <a:rPr lang="en-AU" dirty="0" smtClean="0">
                <a:hlinkClick r:id="rId5"/>
              </a:rPr>
              <a:t>Liang G</a:t>
            </a:r>
            <a:r>
              <a:rPr lang="en-AU" dirty="0" smtClean="0"/>
              <a:t>, </a:t>
            </a:r>
            <a:r>
              <a:rPr lang="en-AU" dirty="0" smtClean="0">
                <a:hlinkClick r:id="rId6"/>
              </a:rPr>
              <a:t>Li X</a:t>
            </a:r>
            <a:r>
              <a:rPr lang="en-AU" dirty="0" smtClean="0"/>
              <a:t>.</a:t>
            </a:r>
          </a:p>
          <a:p>
            <a:r>
              <a:rPr lang="en-AU" b="1" dirty="0" smtClean="0"/>
              <a:t>Source</a:t>
            </a:r>
          </a:p>
          <a:p>
            <a:r>
              <a:rPr lang="en-AU" dirty="0" smtClean="0"/>
              <a:t>School of Pharmacy, Wenzhou Medical College, 1# </a:t>
            </a:r>
            <a:r>
              <a:rPr lang="en-AU" dirty="0" err="1" smtClean="0"/>
              <a:t>Jingguan</a:t>
            </a:r>
            <a:r>
              <a:rPr lang="en-AU" dirty="0" smtClean="0"/>
              <a:t> Road, College Town, Wenzhou City 325035, China.</a:t>
            </a:r>
          </a:p>
          <a:p>
            <a:r>
              <a:rPr lang="en-AU" b="1" dirty="0" smtClean="0"/>
              <a:t>Abstract</a:t>
            </a:r>
          </a:p>
          <a:p>
            <a:r>
              <a:rPr lang="en-AU" dirty="0" smtClean="0"/>
              <a:t>Glucocorticoids (GC) play a fundamental role in controlling physiologic </a:t>
            </a:r>
            <a:r>
              <a:rPr lang="en-AU" b="1" dirty="0" smtClean="0"/>
              <a:t>homeostasis</a:t>
            </a:r>
            <a:r>
              <a:rPr lang="en-AU" dirty="0" smtClean="0"/>
              <a:t> and, when present in excess, can have a detrimental impact on glucose control, blood pressure and lipid levels. The </a:t>
            </a:r>
            <a:r>
              <a:rPr lang="en-AU" dirty="0" err="1" smtClean="0"/>
              <a:t>oxidoreductase</a:t>
            </a:r>
            <a:r>
              <a:rPr lang="en-AU" dirty="0" smtClean="0"/>
              <a:t> 11beta-hydroxysteroid </a:t>
            </a:r>
            <a:r>
              <a:rPr lang="en-AU" dirty="0" err="1" smtClean="0"/>
              <a:t>dehydrogenase</a:t>
            </a:r>
            <a:r>
              <a:rPr lang="en-AU" dirty="0" smtClean="0"/>
              <a:t> type 1 (11beta-HSD1) mainly </a:t>
            </a:r>
            <a:r>
              <a:rPr lang="en-AU" dirty="0" err="1" smtClean="0"/>
              <a:t>catalyzes</a:t>
            </a:r>
            <a:r>
              <a:rPr lang="en-AU" dirty="0" smtClean="0"/>
              <a:t> the intracellular regeneration of active GCs (</a:t>
            </a:r>
            <a:r>
              <a:rPr lang="en-AU" b="1" dirty="0" smtClean="0"/>
              <a:t>cortisol</a:t>
            </a:r>
            <a:r>
              <a:rPr lang="en-AU" dirty="0" smtClean="0"/>
              <a:t>, </a:t>
            </a:r>
            <a:r>
              <a:rPr lang="en-AU" dirty="0" err="1" smtClean="0"/>
              <a:t>corticosterone</a:t>
            </a:r>
            <a:r>
              <a:rPr lang="en-AU" dirty="0" smtClean="0"/>
              <a:t>) from inert inactive 11-keto forms (cortisone) in liver, adipose tissue and brain, amplifying local GC action. Multiple lines of evidence have indicated that 11beta-HSD1-mediated intracellular </a:t>
            </a:r>
            <a:r>
              <a:rPr lang="en-AU" b="1" dirty="0" smtClean="0"/>
              <a:t>cortisol</a:t>
            </a:r>
            <a:r>
              <a:rPr lang="en-AU" dirty="0" smtClean="0"/>
              <a:t> production may have a pathogenic role in type 2 diabetes and its co-morbidities. The 11beta-HSD1 becomes a novel target for anti-type 2 diabetes drug developments, and inhibition of 11beta-HSD1 offers a potential therapy to attenuate the type 2 diabetes. In the past several years, a lot of 11beta-HSD1 inhibitors have been designed, synthesized, screened and discovered. Lowering intracellular </a:t>
            </a:r>
            <a:r>
              <a:rPr lang="en-AU" dirty="0" err="1" smtClean="0"/>
              <a:t>glucocorticoid</a:t>
            </a:r>
            <a:r>
              <a:rPr lang="en-AU" dirty="0" smtClean="0"/>
              <a:t> concentrations through administration of small molecule 11beta-HSD1 selective inhibitors, significantly attenuates the signs and symptoms of disease in preclinical animal models and clinical trials of diabetes and metabolic syndrome. Among published inhibitors, DIO-902 from </a:t>
            </a:r>
            <a:r>
              <a:rPr lang="en-AU" dirty="0" err="1" smtClean="0"/>
              <a:t>DiObex</a:t>
            </a:r>
            <a:r>
              <a:rPr lang="en-AU" dirty="0" smtClean="0"/>
              <a:t> Inc. and INCB13739 from </a:t>
            </a:r>
            <a:r>
              <a:rPr lang="en-AU" dirty="0" err="1" smtClean="0"/>
              <a:t>Incyte</a:t>
            </a:r>
            <a:r>
              <a:rPr lang="en-AU" dirty="0" smtClean="0"/>
              <a:t> Inc. are now being investigated under Phase 2B clinical trials. However, the selectivity of current selective 11beta-HSD1 inhibitors has been just focused on the difference between 11beta-HSD1 and 11beta-HSD2. They inhibit the bi-directional activities of 11beta-HSD1, both 11beta-HSD1 reductase (major) and </a:t>
            </a:r>
            <a:r>
              <a:rPr lang="en-AU" dirty="0" err="1" smtClean="0"/>
              <a:t>oxidase</a:t>
            </a:r>
            <a:r>
              <a:rPr lang="en-AU" dirty="0" smtClean="0"/>
              <a:t> (minor). In our lab, we have recently found novel chemicals that not only inhibit 11beta-HSD1 reductase activity but also increase its </a:t>
            </a:r>
            <a:r>
              <a:rPr lang="en-AU" dirty="0" err="1" smtClean="0"/>
              <a:t>oxidase</a:t>
            </a:r>
            <a:r>
              <a:rPr lang="en-AU" dirty="0" smtClean="0"/>
              <a:t> activity without inhibition against 11beta-HSD2. We propose that this dual modulation on 11beta-HSD1 may provide a better therapeutic strategy for type 2 diabetes.</a:t>
            </a:r>
          </a:p>
          <a:p>
            <a:endParaRPr lang="en-US" dirty="0" smtClean="0">
              <a:latin typeface="Arial" pitchFamily="34" charset="0"/>
            </a:endParaRPr>
          </a:p>
        </p:txBody>
      </p:sp>
      <p:sp>
        <p:nvSpPr>
          <p:cNvPr id="506884" name="Slide Number Placeholder 3"/>
          <p:cNvSpPr>
            <a:spLocks noGrp="1"/>
          </p:cNvSpPr>
          <p:nvPr>
            <p:ph type="sldNum" sz="quarter" idx="5"/>
          </p:nvPr>
        </p:nvSpPr>
        <p:spPr>
          <a:noFill/>
        </p:spPr>
        <p:txBody>
          <a:bodyPr/>
          <a:lstStyle/>
          <a:p>
            <a:fld id="{6037B8BC-87AF-4007-B8F4-928EC7630D4F}" type="slidenum">
              <a:rPr lang="en-AU" smtClean="0">
                <a:latin typeface="Arial" pitchFamily="34" charset="0"/>
              </a:rPr>
              <a:pPr/>
              <a:t>11</a:t>
            </a:fld>
            <a:endParaRPr lang="en-AU"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r>
              <a:rPr lang="en-AU" dirty="0" smtClean="0"/>
              <a:t>The numerous actions of </a:t>
            </a:r>
            <a:r>
              <a:rPr lang="en-AU" dirty="0" err="1" smtClean="0"/>
              <a:t>glucocorticoids</a:t>
            </a:r>
            <a:r>
              <a:rPr lang="en-AU" dirty="0" smtClean="0"/>
              <a:t> are mediated by a set of at least 16 </a:t>
            </a:r>
            <a:r>
              <a:rPr lang="en-AU" dirty="0" err="1" smtClean="0"/>
              <a:t>glucocorticoid</a:t>
            </a:r>
            <a:r>
              <a:rPr lang="en-AU" dirty="0" smtClean="0"/>
              <a:t> receptor (GR </a:t>
            </a:r>
            <a:r>
              <a:rPr lang="el-GR" dirty="0" smtClean="0">
                <a:cs typeface="Arial" charset="0"/>
              </a:rPr>
              <a:t>α</a:t>
            </a:r>
            <a:r>
              <a:rPr lang="en-AU" dirty="0" smtClean="0">
                <a:cs typeface="Arial" charset="0"/>
              </a:rPr>
              <a:t> and </a:t>
            </a:r>
            <a:r>
              <a:rPr lang="el-GR" dirty="0" smtClean="0">
                <a:cs typeface="Arial" charset="0"/>
              </a:rPr>
              <a:t>β</a:t>
            </a:r>
            <a:r>
              <a:rPr lang="en-AU" dirty="0" smtClean="0"/>
              <a:t>) </a:t>
            </a:r>
            <a:r>
              <a:rPr lang="en-AU" dirty="0" err="1" smtClean="0"/>
              <a:t>isoforms</a:t>
            </a:r>
            <a:r>
              <a:rPr lang="en-AU" dirty="0" smtClean="0"/>
              <a:t> (256 combinations)</a:t>
            </a:r>
          </a:p>
          <a:p>
            <a:r>
              <a:rPr lang="en-AU" dirty="0" smtClean="0"/>
              <a:t>GR resides in the </a:t>
            </a:r>
            <a:r>
              <a:rPr lang="en-AU" dirty="0" err="1" smtClean="0"/>
              <a:t>cytosol</a:t>
            </a:r>
            <a:r>
              <a:rPr lang="en-AU" dirty="0" smtClean="0"/>
              <a:t> </a:t>
            </a:r>
            <a:r>
              <a:rPr lang="en-AU" dirty="0" err="1" smtClean="0"/>
              <a:t>complexed</a:t>
            </a:r>
            <a:r>
              <a:rPr lang="en-AU" dirty="0" smtClean="0"/>
              <a:t> with a variety of proteins including heat shock protein 90 (hsp90), the heat shock protein 70 (hsp70)</a:t>
            </a:r>
          </a:p>
          <a:p>
            <a:endParaRPr lang="en-AU" dirty="0" smtClean="0"/>
          </a:p>
        </p:txBody>
      </p:sp>
      <p:sp>
        <p:nvSpPr>
          <p:cNvPr id="214020" name="Slide Number Placeholder 3"/>
          <p:cNvSpPr>
            <a:spLocks noGrp="1"/>
          </p:cNvSpPr>
          <p:nvPr>
            <p:ph type="sldNum" sz="quarter" idx="5"/>
          </p:nvPr>
        </p:nvSpPr>
        <p:spPr>
          <a:noFill/>
        </p:spPr>
        <p:txBody>
          <a:bodyPr/>
          <a:lstStyle/>
          <a:p>
            <a:fld id="{3E14B49C-3AC7-42D6-AD72-279394E526E3}" type="slidenum">
              <a:rPr lang="en-AU" smtClean="0"/>
              <a:pPr/>
              <a:t>12</a:t>
            </a:fld>
            <a:endParaRPr lang="en-A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r>
              <a:rPr lang="en-AU" dirty="0" smtClean="0"/>
              <a:t>Visceral Adipose</a:t>
            </a:r>
          </a:p>
          <a:p>
            <a:r>
              <a:rPr lang="en-AU" dirty="0" smtClean="0"/>
              <a:t>Hypothalamic neurons</a:t>
            </a:r>
          </a:p>
          <a:p>
            <a:endParaRPr lang="en-US" dirty="0" smtClean="0"/>
          </a:p>
        </p:txBody>
      </p:sp>
      <p:sp>
        <p:nvSpPr>
          <p:cNvPr id="198660" name="Slide Number Placeholder 3"/>
          <p:cNvSpPr>
            <a:spLocks noGrp="1"/>
          </p:cNvSpPr>
          <p:nvPr>
            <p:ph type="sldNum" sz="quarter" idx="5"/>
          </p:nvPr>
        </p:nvSpPr>
        <p:spPr>
          <a:noFill/>
        </p:spPr>
        <p:txBody>
          <a:bodyPr/>
          <a:lstStyle/>
          <a:p>
            <a:fld id="{D34D582D-7AA3-40CC-9076-A1A00CAE79C6}" type="slidenum">
              <a:rPr lang="en-AU" smtClean="0"/>
              <a:pPr/>
              <a:t>13</a:t>
            </a:fld>
            <a:endParaRPr lang="en-A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r>
              <a:rPr lang="en-AU" dirty="0" smtClean="0"/>
              <a:t>Inflammation/immunity - GC excess or </a:t>
            </a:r>
            <a:r>
              <a:rPr lang="en-AU" dirty="0" err="1" smtClean="0"/>
              <a:t>Hypersens</a:t>
            </a:r>
            <a:endParaRPr lang="en-AU" dirty="0" smtClean="0"/>
          </a:p>
          <a:p>
            <a:pPr lvl="1"/>
            <a:r>
              <a:rPr lang="en-AU" dirty="0" smtClean="0"/>
              <a:t>Immune suppression, anti-inflammation, vulnerability to certain infection and </a:t>
            </a:r>
            <a:r>
              <a:rPr lang="en-AU" dirty="0" err="1" smtClean="0"/>
              <a:t>tumors</a:t>
            </a:r>
            <a:r>
              <a:rPr lang="en-AU" dirty="0" smtClean="0"/>
              <a:t> </a:t>
            </a:r>
          </a:p>
          <a:p>
            <a:r>
              <a:rPr lang="en-AU" dirty="0" smtClean="0"/>
              <a:t>Inflammation/immunity- GC deficiency or resistance</a:t>
            </a:r>
          </a:p>
          <a:p>
            <a:pPr lvl="1"/>
            <a:r>
              <a:rPr lang="en-AU" dirty="0" smtClean="0"/>
              <a:t>+Inflammation, +autoimmunity, +allergy </a:t>
            </a:r>
          </a:p>
          <a:p>
            <a:r>
              <a:rPr lang="en-AU" dirty="0" smtClean="0"/>
              <a:t>Fat - GC excess or Hypersensitivity</a:t>
            </a:r>
          </a:p>
          <a:p>
            <a:pPr lvl="1"/>
            <a:r>
              <a:rPr lang="en-AU" dirty="0" smtClean="0"/>
              <a:t>Accumulation of visceral fat (metabolic syndrome)</a:t>
            </a:r>
          </a:p>
          <a:p>
            <a:r>
              <a:rPr lang="en-AU" dirty="0" smtClean="0"/>
              <a:t>Fat - GC deficiency or resistance</a:t>
            </a:r>
          </a:p>
          <a:p>
            <a:pPr lvl="1"/>
            <a:r>
              <a:rPr lang="en-AU" dirty="0" smtClean="0"/>
              <a:t>Loss of weight, resistance to weight gain</a:t>
            </a:r>
          </a:p>
          <a:p>
            <a:endParaRPr lang="en-US" dirty="0" smtClean="0"/>
          </a:p>
        </p:txBody>
      </p:sp>
      <p:sp>
        <p:nvSpPr>
          <p:cNvPr id="195588" name="Slide Number Placeholder 3"/>
          <p:cNvSpPr>
            <a:spLocks noGrp="1"/>
          </p:cNvSpPr>
          <p:nvPr>
            <p:ph type="sldNum" sz="quarter" idx="5"/>
          </p:nvPr>
        </p:nvSpPr>
        <p:spPr>
          <a:noFill/>
        </p:spPr>
        <p:txBody>
          <a:bodyPr/>
          <a:lstStyle/>
          <a:p>
            <a:fld id="{C17D467E-9B64-410C-85DD-3F3B8E7EBDEF}" type="slidenum">
              <a:rPr lang="en-AU" smtClean="0"/>
              <a:pPr/>
              <a:t>14</a:t>
            </a:fld>
            <a:endParaRPr lang="en-A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r>
              <a:rPr lang="en-AU" dirty="0" smtClean="0"/>
              <a:t>Inflammation/immunity - GC excess or </a:t>
            </a:r>
            <a:r>
              <a:rPr lang="en-AU" dirty="0" err="1" smtClean="0"/>
              <a:t>Hypersens</a:t>
            </a:r>
            <a:endParaRPr lang="en-AU" dirty="0" smtClean="0"/>
          </a:p>
          <a:p>
            <a:pPr lvl="1"/>
            <a:r>
              <a:rPr lang="en-AU" dirty="0" smtClean="0"/>
              <a:t>Immune suppression, anti-inflammation, vulnerability to certain infection and </a:t>
            </a:r>
            <a:r>
              <a:rPr lang="en-AU" dirty="0" err="1" smtClean="0"/>
              <a:t>tumors</a:t>
            </a:r>
            <a:r>
              <a:rPr lang="en-AU" dirty="0" smtClean="0"/>
              <a:t> </a:t>
            </a:r>
          </a:p>
          <a:p>
            <a:r>
              <a:rPr lang="en-AU" dirty="0" smtClean="0"/>
              <a:t>Inflammation/immunity- GC deficiency or resistance</a:t>
            </a:r>
          </a:p>
          <a:p>
            <a:pPr lvl="1"/>
            <a:r>
              <a:rPr lang="en-AU" dirty="0" smtClean="0"/>
              <a:t>+Inflammation, +autoimmunity, +allergy </a:t>
            </a:r>
          </a:p>
          <a:p>
            <a:r>
              <a:rPr lang="en-AU" dirty="0" smtClean="0"/>
              <a:t>Fat - GC excess or Hypersensitivity</a:t>
            </a:r>
          </a:p>
          <a:p>
            <a:pPr lvl="1"/>
            <a:r>
              <a:rPr lang="en-AU" dirty="0" smtClean="0"/>
              <a:t>Accumulation of visceral fat (metabolic syndrome)</a:t>
            </a:r>
          </a:p>
          <a:p>
            <a:r>
              <a:rPr lang="en-AU" dirty="0" smtClean="0"/>
              <a:t>Fat - GC deficiency or resistance</a:t>
            </a:r>
          </a:p>
          <a:p>
            <a:pPr lvl="1"/>
            <a:r>
              <a:rPr lang="en-AU" dirty="0" smtClean="0"/>
              <a:t>Loss of weight, resistance to weight gain</a:t>
            </a:r>
          </a:p>
          <a:p>
            <a:endParaRPr lang="en-US" dirty="0" smtClean="0"/>
          </a:p>
        </p:txBody>
      </p:sp>
      <p:sp>
        <p:nvSpPr>
          <p:cNvPr id="195588" name="Slide Number Placeholder 3"/>
          <p:cNvSpPr>
            <a:spLocks noGrp="1"/>
          </p:cNvSpPr>
          <p:nvPr>
            <p:ph type="sldNum" sz="quarter" idx="5"/>
          </p:nvPr>
        </p:nvSpPr>
        <p:spPr>
          <a:noFill/>
        </p:spPr>
        <p:txBody>
          <a:bodyPr/>
          <a:lstStyle/>
          <a:p>
            <a:fld id="{C17D467E-9B64-410C-85DD-3F3B8E7EBDEF}" type="slidenum">
              <a:rPr lang="en-AU" smtClean="0"/>
              <a:pPr/>
              <a:t>15</a:t>
            </a:fld>
            <a:endParaRPr lang="en-A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r>
              <a:rPr lang="en-AU" dirty="0" smtClean="0"/>
              <a:t>Inflammation/immunity - GC excess or </a:t>
            </a:r>
            <a:r>
              <a:rPr lang="en-AU" dirty="0" err="1" smtClean="0"/>
              <a:t>Hypersens</a:t>
            </a:r>
            <a:endParaRPr lang="en-AU" dirty="0" smtClean="0"/>
          </a:p>
          <a:p>
            <a:pPr lvl="1"/>
            <a:r>
              <a:rPr lang="en-AU" dirty="0" smtClean="0"/>
              <a:t>Immune suppression, anti-inflammation, vulnerability to certain infection and </a:t>
            </a:r>
            <a:r>
              <a:rPr lang="en-AU" dirty="0" err="1" smtClean="0"/>
              <a:t>tumors</a:t>
            </a:r>
            <a:r>
              <a:rPr lang="en-AU" dirty="0" smtClean="0"/>
              <a:t> </a:t>
            </a:r>
          </a:p>
          <a:p>
            <a:r>
              <a:rPr lang="en-AU" dirty="0" smtClean="0"/>
              <a:t>Inflammation/immunity- GC deficiency or resistance</a:t>
            </a:r>
          </a:p>
          <a:p>
            <a:pPr lvl="1"/>
            <a:r>
              <a:rPr lang="en-AU" dirty="0" smtClean="0"/>
              <a:t>+Inflammation, +autoimmunity, +allergy </a:t>
            </a:r>
          </a:p>
          <a:p>
            <a:r>
              <a:rPr lang="en-AU" dirty="0" smtClean="0"/>
              <a:t>Fat - GC excess or Hypersensitivity</a:t>
            </a:r>
          </a:p>
          <a:p>
            <a:pPr lvl="1"/>
            <a:r>
              <a:rPr lang="en-AU" dirty="0" smtClean="0"/>
              <a:t>Accumulation of visceral fat (metabolic syndrome)</a:t>
            </a:r>
          </a:p>
          <a:p>
            <a:r>
              <a:rPr lang="en-AU" dirty="0" smtClean="0"/>
              <a:t>Fat - GC deficiency or resistance</a:t>
            </a:r>
          </a:p>
          <a:p>
            <a:pPr lvl="1"/>
            <a:r>
              <a:rPr lang="en-AU" dirty="0" smtClean="0"/>
              <a:t>Loss of weight, resistance to weight gain</a:t>
            </a:r>
          </a:p>
          <a:p>
            <a:endParaRPr lang="en-US" dirty="0" smtClean="0"/>
          </a:p>
        </p:txBody>
      </p:sp>
      <p:sp>
        <p:nvSpPr>
          <p:cNvPr id="195588" name="Slide Number Placeholder 3"/>
          <p:cNvSpPr>
            <a:spLocks noGrp="1"/>
          </p:cNvSpPr>
          <p:nvPr>
            <p:ph type="sldNum" sz="quarter" idx="5"/>
          </p:nvPr>
        </p:nvSpPr>
        <p:spPr>
          <a:noFill/>
        </p:spPr>
        <p:txBody>
          <a:bodyPr/>
          <a:lstStyle/>
          <a:p>
            <a:fld id="{C17D467E-9B64-410C-85DD-3F3B8E7EBDEF}" type="slidenum">
              <a:rPr lang="en-AU" smtClean="0"/>
              <a:pPr/>
              <a:t>16</a:t>
            </a:fld>
            <a:endParaRPr lang="en-A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pPr eaLnBrk="1" hangingPunct="1">
              <a:spcBef>
                <a:spcPct val="0"/>
              </a:spcBef>
            </a:pPr>
            <a:r>
              <a:rPr lang="en-AU" b="1" dirty="0" smtClean="0"/>
              <a:t>What Doesn’t Kill You Makes You Stronger</a:t>
            </a:r>
          </a:p>
          <a:p>
            <a:pPr marL="0" marR="0" indent="0" algn="l" defTabSz="914400" rtl="0" eaLnBrk="1" fontAlgn="base" latinLnBrk="0" hangingPunct="1">
              <a:lnSpc>
                <a:spcPct val="100000"/>
              </a:lnSpc>
              <a:spcBef>
                <a:spcPct val="0"/>
              </a:spcBef>
              <a:spcAft>
                <a:spcPct val="0"/>
              </a:spcAft>
              <a:buClrTx/>
              <a:buSzTx/>
              <a:buFontTx/>
              <a:buNone/>
              <a:tabLst/>
              <a:defRPr/>
            </a:pPr>
            <a:r>
              <a:rPr lang="en-AU" dirty="0" smtClean="0"/>
              <a:t>The term Hormesis was originally coined by toxicologists to describe an agent that is able to induce biologically opposite effects at different doses</a:t>
            </a:r>
          </a:p>
          <a:p>
            <a:pPr eaLnBrk="1" hangingPunct="1">
              <a:spcBef>
                <a:spcPct val="0"/>
              </a:spcBef>
            </a:pPr>
            <a:endParaRPr lang="en-AU" b="1" dirty="0" smtClean="0"/>
          </a:p>
          <a:p>
            <a:r>
              <a:rPr lang="en-AU" b="1" dirty="0" smtClean="0"/>
              <a:t>Royale Lee </a:t>
            </a:r>
          </a:p>
          <a:p>
            <a:r>
              <a:rPr lang="en-AU" b="1" dirty="0" smtClean="0"/>
              <a:t>Vitamin A</a:t>
            </a:r>
            <a:endParaRPr lang="en-AU" dirty="0" smtClean="0"/>
          </a:p>
        </p:txBody>
      </p:sp>
      <p:sp>
        <p:nvSpPr>
          <p:cNvPr id="199684" name="Slide Number Placeholder 3"/>
          <p:cNvSpPr>
            <a:spLocks noGrp="1"/>
          </p:cNvSpPr>
          <p:nvPr>
            <p:ph type="sldNum" sz="quarter" idx="5"/>
          </p:nvPr>
        </p:nvSpPr>
        <p:spPr>
          <a:noFill/>
        </p:spPr>
        <p:txBody>
          <a:bodyPr/>
          <a:lstStyle/>
          <a:p>
            <a:fld id="{B07B8768-8231-4365-B673-C2E61FF53C1E}" type="slidenum">
              <a:rPr lang="en-AU" smtClean="0"/>
              <a:pPr/>
              <a:t>17</a:t>
            </a:fld>
            <a:endParaRPr lang="en-A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AU" smtClean="0"/>
              <a:t>How can exposure to low levels of toxins or other stressors have beneficial effects?</a:t>
            </a:r>
          </a:p>
          <a:p>
            <a:r>
              <a:rPr lang="en-AU" smtClean="0"/>
              <a:t>The answer lies in the defense molecules the body calls up in response to threats</a:t>
            </a:r>
          </a:p>
          <a:p>
            <a:endParaRPr lang="en-AU" smtClean="0"/>
          </a:p>
        </p:txBody>
      </p:sp>
      <p:sp>
        <p:nvSpPr>
          <p:cNvPr id="200708" name="Slide Number Placeholder 3"/>
          <p:cNvSpPr>
            <a:spLocks noGrp="1"/>
          </p:cNvSpPr>
          <p:nvPr>
            <p:ph type="sldNum" sz="quarter" idx="5"/>
          </p:nvPr>
        </p:nvSpPr>
        <p:spPr>
          <a:noFill/>
        </p:spPr>
        <p:txBody>
          <a:bodyPr/>
          <a:lstStyle/>
          <a:p>
            <a:fld id="{F6B22874-DABD-4CF1-A72B-D3BF718414CF}" type="slidenum">
              <a:rPr lang="en-AU" smtClean="0"/>
              <a:pPr/>
              <a:t>19</a:t>
            </a:fld>
            <a:endParaRPr lang="en-A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r>
              <a:rPr lang="en-AU" smtClean="0"/>
              <a:t>Hormesis is probably the universal tonic and perhaps the true elixir of youth</a:t>
            </a:r>
          </a:p>
          <a:p>
            <a:endParaRPr lang="en-AU" smtClean="0"/>
          </a:p>
        </p:txBody>
      </p:sp>
      <p:sp>
        <p:nvSpPr>
          <p:cNvPr id="202756" name="Slide Number Placeholder 3"/>
          <p:cNvSpPr>
            <a:spLocks noGrp="1"/>
          </p:cNvSpPr>
          <p:nvPr>
            <p:ph type="sldNum" sz="quarter" idx="5"/>
          </p:nvPr>
        </p:nvSpPr>
        <p:spPr>
          <a:noFill/>
        </p:spPr>
        <p:txBody>
          <a:bodyPr/>
          <a:lstStyle/>
          <a:p>
            <a:fld id="{5D87AE95-67BF-44F9-9B7B-CCC48E7971F2}" type="slidenum">
              <a:rPr lang="en-AU" smtClean="0"/>
              <a:pPr/>
              <a:t>20</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He received a Knighthood in recognition of his groundbreaking research on nutrition and the endocrines</a:t>
            </a:r>
          </a:p>
          <a:p>
            <a:r>
              <a:rPr lang="en-AU" sz="1200" dirty="0" smtClean="0"/>
              <a:t>Stress and fatigue have become common problems for the average person in Western society. This webinar will examine and review the key foundational whole food supplements and herbs that help restore functional balance to adrenal glands.</a:t>
            </a:r>
          </a:p>
          <a:p>
            <a:endParaRPr lang="en-AU"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In his 1921 classic, Studies in Deficiency Disease, Major General Sir Robert </a:t>
            </a:r>
            <a:r>
              <a:rPr lang="en-AU" dirty="0" err="1" smtClean="0"/>
              <a:t>McCarrison</a:t>
            </a:r>
            <a:r>
              <a:rPr lang="en-AU" dirty="0" smtClean="0"/>
              <a:t> MD (1878 – 1960), conclusively demonstrated that the adrenal glands were the first organ in the body to react to the effects of malnutrition </a:t>
            </a:r>
          </a:p>
          <a:p>
            <a:endParaRPr lang="en-AU" sz="1200" dirty="0" smtClean="0"/>
          </a:p>
          <a:p>
            <a:endParaRPr lang="en-AU" sz="1200" dirty="0" smtClean="0"/>
          </a:p>
          <a:p>
            <a:r>
              <a:rPr lang="en-AU" sz="1200" dirty="0" smtClean="0"/>
              <a:t>Nutrition and National Health The Cantor Lectures delivered before The Royal Society of Arts 1936 </a:t>
            </a:r>
            <a:r>
              <a:rPr lang="en-AU" sz="1200" i="1" dirty="0" smtClean="0"/>
              <a:t>by </a:t>
            </a:r>
            <a:r>
              <a:rPr lang="en-AU" sz="1200" dirty="0" smtClean="0"/>
              <a:t>Sir Robert </a:t>
            </a:r>
            <a:r>
              <a:rPr lang="en-AU" sz="1200" dirty="0" err="1" smtClean="0"/>
              <a:t>McCarrison</a:t>
            </a:r>
            <a:r>
              <a:rPr lang="en-AU" sz="1200" dirty="0" smtClean="0"/>
              <a:t/>
            </a:r>
            <a:br>
              <a:rPr lang="en-AU" sz="1200" dirty="0" smtClean="0"/>
            </a:br>
            <a:r>
              <a:rPr lang="en-AU" sz="1200" dirty="0" smtClean="0"/>
              <a:t>Deficiency of vitamin C may lead to haemorrhages in various parts of the body, to </a:t>
            </a:r>
            <a:r>
              <a:rPr lang="en-AU" sz="1200" dirty="0" err="1" smtClean="0"/>
              <a:t>sallowness</a:t>
            </a:r>
            <a:r>
              <a:rPr lang="en-AU" sz="1200" dirty="0" smtClean="0"/>
              <a:t> and other affections of the skin, to fragility of bones, swelling of joints, imperfections in the teeth, unhealthy gums, congestion of the bladder, changes in the bone-marrow, gastro-intestinal disorder (such as duodenal ulcer -- in guinea-pigs), and to latent or manifest scurvy. </a:t>
            </a:r>
            <a:r>
              <a:rPr lang="en-AU" sz="1200" dirty="0" smtClean="0">
                <a:solidFill>
                  <a:srgbClr val="C00000"/>
                </a:solidFill>
              </a:rPr>
              <a:t>Like vitamin B it has a specific relation to the adrenal glands -- its chief storehouse in the body -- which undergo enlargement when it is deficient in the diet. This observation, which I made in 1919, calls to mind the enlargement of the thyroid gland -- the chief storehouse of iodine in the body -- which results from deficiency of iodine.</a:t>
            </a:r>
            <a:r>
              <a:rPr lang="en-AU" sz="1200" dirty="0" smtClean="0"/>
              <a:t> Like proteins and vitamins A and B, but in its own particular way, vitamin C has an anti-infective action. It has, for instance, recently been shown that guinea-pigs, fed on diets poor in vitamin C but not sufficiently lacking in it to cause manifest scurvy, develop the symptoms characteristic of rheumatic fever when streptococci, isolated from cases of this disease in human beings, are administered to them; guinea-pigs </a:t>
            </a:r>
          </a:p>
          <a:p>
            <a:r>
              <a:rPr lang="en-AU" sz="1200" dirty="0" smtClean="0"/>
              <a:t>Vitamin B1 is intimately concerned with the maintenance of neuromuscular efficiency throughout the body, such, for instance, as that of the stomach, the colon and the heart. Within an hour of the administration of a dose of the International Standard Preparation of the vitamin to a person whose diet is low in this factor, but who may show no obvious sign of its lowness, the heart's action is markedly improved and remains so for approximately four hours, when the good effect wears off. If, however, the same dose be given to a person whose diet contains enough of it, no effect on the heart is observable on electro-</a:t>
            </a:r>
            <a:r>
              <a:rPr lang="en-AU" sz="1200" dirty="0" err="1" smtClean="0"/>
              <a:t>cardiographic</a:t>
            </a:r>
            <a:r>
              <a:rPr lang="en-AU" sz="1200" dirty="0" smtClean="0"/>
              <a:t> examination. In animals (pigeons and rats), under experimental conditions, its deficiency gives rise to marked slowing of the heart's action (</a:t>
            </a:r>
            <a:r>
              <a:rPr lang="en-AU" sz="1200" dirty="0" err="1" smtClean="0"/>
              <a:t>bradycardia</a:t>
            </a:r>
            <a:r>
              <a:rPr lang="en-AU" sz="1200" dirty="0" smtClean="0"/>
              <a:t>) amounting sometimes to 'heart-block'. It causes also a slowing down of respiration and a fall in body temperature and in blood pressure</a:t>
            </a:r>
            <a:r>
              <a:rPr lang="en-AU" sz="1200" dirty="0" smtClean="0">
                <a:solidFill>
                  <a:srgbClr val="FFFF00"/>
                </a:solidFill>
              </a:rPr>
              <a:t>. </a:t>
            </a:r>
            <a:r>
              <a:rPr lang="en-AU" sz="1200" dirty="0" smtClean="0">
                <a:solidFill>
                  <a:srgbClr val="C00000"/>
                </a:solidFill>
              </a:rPr>
              <a:t>Its deficiency has a specific effect on the adrenal glands (causing them to undergo hypertrophy) and through them, as well as more directly, on the sympathetic nervous system. </a:t>
            </a:r>
          </a:p>
          <a:p>
            <a:endParaRPr lang="en-AU" dirty="0"/>
          </a:p>
        </p:txBody>
      </p:sp>
      <p:sp>
        <p:nvSpPr>
          <p:cNvPr id="4" name="Header Placeholder 3"/>
          <p:cNvSpPr>
            <a:spLocks noGrp="1"/>
          </p:cNvSpPr>
          <p:nvPr>
            <p:ph type="hdr" sz="quarter" idx="10"/>
          </p:nvPr>
        </p:nvSpPr>
        <p:spPr/>
        <p:txBody>
          <a:bodyPr/>
          <a:lstStyle/>
          <a:p>
            <a:pPr>
              <a:defRPr/>
            </a:pPr>
            <a:r>
              <a:rPr lang="en-AU" smtClean="0"/>
              <a:t>MediHerb: Our History and Philosophy</a:t>
            </a:r>
            <a:endParaRPr lang="en-AU"/>
          </a:p>
        </p:txBody>
      </p:sp>
      <p:sp>
        <p:nvSpPr>
          <p:cNvPr id="5" name="Slide Number Placeholder 4"/>
          <p:cNvSpPr>
            <a:spLocks noGrp="1"/>
          </p:cNvSpPr>
          <p:nvPr>
            <p:ph type="sldNum" sz="quarter" idx="11"/>
          </p:nvPr>
        </p:nvSpPr>
        <p:spPr/>
        <p:txBody>
          <a:bodyPr/>
          <a:lstStyle/>
          <a:p>
            <a:pPr>
              <a:defRPr/>
            </a:pPr>
            <a:fld id="{D30F6C8F-966B-492A-A3A6-2B603B70AC2B}" type="slidenum">
              <a:rPr lang="en-AU" smtClean="0"/>
              <a:pPr>
                <a:defRPr/>
              </a:pPr>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r>
              <a:rPr lang="en-US" dirty="0" smtClean="0"/>
              <a:t>These stressors have the ability to denature informational proteins from RNA that are vital in the maintenance of homeostasis</a:t>
            </a:r>
          </a:p>
          <a:p>
            <a:endParaRPr lang="en-AU" dirty="0" smtClean="0"/>
          </a:p>
        </p:txBody>
      </p:sp>
      <p:sp>
        <p:nvSpPr>
          <p:cNvPr id="210948" name="Slide Number Placeholder 3"/>
          <p:cNvSpPr>
            <a:spLocks noGrp="1"/>
          </p:cNvSpPr>
          <p:nvPr>
            <p:ph type="sldNum" sz="quarter" idx="5"/>
          </p:nvPr>
        </p:nvSpPr>
        <p:spPr>
          <a:noFill/>
        </p:spPr>
        <p:txBody>
          <a:bodyPr/>
          <a:lstStyle/>
          <a:p>
            <a:fld id="{E42D131B-FFD0-4DF9-83F2-A140D23B32C7}" type="slidenum">
              <a:rPr lang="en-AU" smtClean="0"/>
              <a:pPr/>
              <a:t>21</a:t>
            </a:fld>
            <a:endParaRPr lang="en-AU"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6226" name="Slide Image Placeholder 1"/>
          <p:cNvSpPr>
            <a:spLocks noGrp="1" noRot="1" noChangeAspect="1" noTextEdit="1"/>
          </p:cNvSpPr>
          <p:nvPr>
            <p:ph type="sldImg"/>
          </p:nvPr>
        </p:nvSpPr>
        <p:spPr>
          <a:ln/>
        </p:spPr>
      </p:sp>
      <p:sp>
        <p:nvSpPr>
          <p:cNvPr id="436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The stress–protective effect of adaptogens is not the result of inhibition of the stress response of an organism, but actually the result of the adaptation of the organism to the mild stressful effects of the </a:t>
            </a:r>
            <a:r>
              <a:rPr lang="en-AU" dirty="0" err="1" smtClean="0"/>
              <a:t>adaptogen</a:t>
            </a:r>
            <a:endParaRPr lang="en-AU" dirty="0" smtClean="0"/>
          </a:p>
          <a:p>
            <a:endParaRPr lang="en-US" dirty="0" smtClean="0"/>
          </a:p>
        </p:txBody>
      </p:sp>
      <p:sp>
        <p:nvSpPr>
          <p:cNvPr id="436228" name="Slide Number Placeholder 3"/>
          <p:cNvSpPr>
            <a:spLocks noGrp="1"/>
          </p:cNvSpPr>
          <p:nvPr>
            <p:ph type="sldNum" sz="quarter" idx="5"/>
          </p:nvPr>
        </p:nvSpPr>
        <p:spPr>
          <a:noFill/>
        </p:spPr>
        <p:txBody>
          <a:bodyPr/>
          <a:lstStyle/>
          <a:p>
            <a:fld id="{D91659DF-F14E-4C31-97CE-8E15FD349C6C}" type="slidenum">
              <a:rPr lang="en-AU" smtClean="0"/>
              <a:pPr/>
              <a:t>22</a:t>
            </a:fld>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a:ln/>
        </p:spPr>
      </p:sp>
      <p:sp>
        <p:nvSpPr>
          <p:cNvPr id="43725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Animal experiments have shown that adaptogens increase the release of HSP72 under stress</a:t>
            </a:r>
          </a:p>
          <a:p>
            <a:endParaRPr lang="en-US" dirty="0" smtClean="0"/>
          </a:p>
        </p:txBody>
      </p:sp>
      <p:sp>
        <p:nvSpPr>
          <p:cNvPr id="437252" name="Slide Number Placeholder 3"/>
          <p:cNvSpPr>
            <a:spLocks noGrp="1"/>
          </p:cNvSpPr>
          <p:nvPr>
            <p:ph type="sldNum" sz="quarter" idx="5"/>
          </p:nvPr>
        </p:nvSpPr>
        <p:spPr>
          <a:noFill/>
        </p:spPr>
        <p:txBody>
          <a:bodyPr/>
          <a:lstStyle/>
          <a:p>
            <a:fld id="{1744BD9B-EA03-481B-B7AE-D1345ADDF187}" type="slidenum">
              <a:rPr lang="en-AU" smtClean="0"/>
              <a:pPr/>
              <a:t>23</a:t>
            </a:fld>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a:ln/>
        </p:spPr>
      </p:sp>
      <p:sp>
        <p:nvSpPr>
          <p:cNvPr id="441347" name="Notes Placeholder 2"/>
          <p:cNvSpPr>
            <a:spLocks noGrp="1"/>
          </p:cNvSpPr>
          <p:nvPr>
            <p:ph type="body" idx="1"/>
          </p:nvPr>
        </p:nvSpPr>
        <p:spPr>
          <a:noFill/>
          <a:ln/>
        </p:spPr>
        <p:txBody>
          <a:bodyPr/>
          <a:lstStyle/>
          <a:p>
            <a:endParaRPr lang="en-US" smtClean="0"/>
          </a:p>
        </p:txBody>
      </p:sp>
      <p:sp>
        <p:nvSpPr>
          <p:cNvPr id="441348" name="Slide Number Placeholder 3"/>
          <p:cNvSpPr>
            <a:spLocks noGrp="1"/>
          </p:cNvSpPr>
          <p:nvPr>
            <p:ph type="sldNum" sz="quarter" idx="5"/>
          </p:nvPr>
        </p:nvSpPr>
        <p:spPr>
          <a:noFill/>
        </p:spPr>
        <p:txBody>
          <a:bodyPr/>
          <a:lstStyle/>
          <a:p>
            <a:fld id="{7C5BDA44-762B-4809-8A33-1EE1511CE8FE}" type="slidenum">
              <a:rPr lang="en-AU" smtClean="0"/>
              <a:pPr/>
              <a:t>24</a:t>
            </a:fld>
            <a:endParaRPr lang="en-A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r>
              <a:rPr lang="en-AU" dirty="0" smtClean="0"/>
              <a:t>Adaptogens are herbs that help the body better adapt to stressors</a:t>
            </a:r>
          </a:p>
          <a:p>
            <a:r>
              <a:rPr lang="en-AU" dirty="0" smtClean="0"/>
              <a:t>The stress–protective effect of adaptogens is not the result of inhibition of the stress response of an organism, but actually the result of the adaptation of the organism to the mild stressful effects of the </a:t>
            </a:r>
            <a:r>
              <a:rPr lang="en-AU" dirty="0" err="1" smtClean="0"/>
              <a:t>adaptogen</a:t>
            </a:r>
            <a:endParaRPr lang="en-AU" dirty="0" smtClean="0"/>
          </a:p>
          <a:p>
            <a:r>
              <a:rPr lang="en-AU" dirty="0" smtClean="0"/>
              <a:t>Adaptogens are Hormetic</a:t>
            </a:r>
          </a:p>
          <a:p>
            <a:r>
              <a:rPr lang="en-AU" dirty="0" smtClean="0"/>
              <a:t>The repeated administration of adaptogens gives rise to an adaptogenic or stress–protective effect in a manner analogous to repeated physical exercise, leading to prolonged state of non-specific resistance to stress and increased endurance and stamina under extreme conditions</a:t>
            </a:r>
          </a:p>
          <a:p>
            <a:r>
              <a:rPr lang="en-AU" dirty="0" smtClean="0"/>
              <a:t>Animal experiments have shown that adaptogens increase the release of HSP72 under stress</a:t>
            </a:r>
          </a:p>
          <a:p>
            <a:pPr eaLnBrk="1" hangingPunct="1"/>
            <a:endParaRPr lang="en-US" dirty="0" smtClean="0"/>
          </a:p>
        </p:txBody>
      </p:sp>
      <p:sp>
        <p:nvSpPr>
          <p:cNvPr id="227332" name="Slide Number Placeholder 3"/>
          <p:cNvSpPr>
            <a:spLocks noGrp="1"/>
          </p:cNvSpPr>
          <p:nvPr>
            <p:ph type="sldNum" sz="quarter" idx="5"/>
          </p:nvPr>
        </p:nvSpPr>
        <p:spPr>
          <a:noFill/>
        </p:spPr>
        <p:txBody>
          <a:bodyPr/>
          <a:lstStyle/>
          <a:p>
            <a:fld id="{6CDF5265-F746-4F24-92EE-AF96D8575D4E}" type="slidenum">
              <a:rPr lang="en-AU" smtClean="0"/>
              <a:pPr/>
              <a:t>25</a:t>
            </a:fld>
            <a:endParaRPr lang="en-A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861EA4D4-3C82-4F93-91A7-5BA4D97D102F}" type="slidenum">
              <a:rPr lang="en-AU" smtClean="0"/>
              <a:pPr/>
              <a:t>26</a:t>
            </a:fld>
            <a:endParaRPr lang="en-A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r>
              <a:rPr lang="en-AU" dirty="0" smtClean="0"/>
              <a:t>The numerous actions of </a:t>
            </a:r>
            <a:r>
              <a:rPr lang="en-AU" dirty="0" err="1" smtClean="0"/>
              <a:t>glucocorticoids</a:t>
            </a:r>
            <a:r>
              <a:rPr lang="en-AU" dirty="0" smtClean="0"/>
              <a:t> are mediated by a set of at least 16 </a:t>
            </a:r>
            <a:r>
              <a:rPr lang="en-AU" dirty="0" err="1" smtClean="0"/>
              <a:t>glucocorticoid</a:t>
            </a:r>
            <a:r>
              <a:rPr lang="en-AU" dirty="0" smtClean="0"/>
              <a:t> receptor (GR </a:t>
            </a:r>
            <a:r>
              <a:rPr lang="el-GR" dirty="0" smtClean="0">
                <a:cs typeface="Arial" charset="0"/>
              </a:rPr>
              <a:t>α</a:t>
            </a:r>
            <a:r>
              <a:rPr lang="en-AU" dirty="0" smtClean="0">
                <a:cs typeface="Arial" charset="0"/>
              </a:rPr>
              <a:t> and </a:t>
            </a:r>
            <a:r>
              <a:rPr lang="el-GR" dirty="0" smtClean="0">
                <a:cs typeface="Arial" charset="0"/>
              </a:rPr>
              <a:t>β</a:t>
            </a:r>
            <a:r>
              <a:rPr lang="en-AU" dirty="0" smtClean="0"/>
              <a:t>) </a:t>
            </a:r>
            <a:r>
              <a:rPr lang="en-AU" dirty="0" err="1" smtClean="0"/>
              <a:t>isoforms</a:t>
            </a:r>
            <a:r>
              <a:rPr lang="en-AU" dirty="0" smtClean="0"/>
              <a:t> (256 combinations)</a:t>
            </a:r>
          </a:p>
          <a:p>
            <a:r>
              <a:rPr lang="en-AU" dirty="0" smtClean="0"/>
              <a:t>GR resides in the </a:t>
            </a:r>
            <a:r>
              <a:rPr lang="en-AU" dirty="0" err="1" smtClean="0"/>
              <a:t>cytosol</a:t>
            </a:r>
            <a:r>
              <a:rPr lang="en-AU" dirty="0" smtClean="0"/>
              <a:t> </a:t>
            </a:r>
            <a:r>
              <a:rPr lang="en-AU" dirty="0" err="1" smtClean="0"/>
              <a:t>complexed</a:t>
            </a:r>
            <a:r>
              <a:rPr lang="en-AU" dirty="0" smtClean="0"/>
              <a:t> with a variety of proteins including heat shock protein 90 (hsp90), the heat shock protein 70 (hsp70)</a:t>
            </a:r>
          </a:p>
          <a:p>
            <a:endParaRPr lang="en-AU" dirty="0" smtClean="0"/>
          </a:p>
        </p:txBody>
      </p:sp>
      <p:sp>
        <p:nvSpPr>
          <p:cNvPr id="214020" name="Slide Number Placeholder 3"/>
          <p:cNvSpPr>
            <a:spLocks noGrp="1"/>
          </p:cNvSpPr>
          <p:nvPr>
            <p:ph type="sldNum" sz="quarter" idx="5"/>
          </p:nvPr>
        </p:nvSpPr>
        <p:spPr>
          <a:noFill/>
        </p:spPr>
        <p:txBody>
          <a:bodyPr/>
          <a:lstStyle/>
          <a:p>
            <a:fld id="{3E14B49C-3AC7-42D6-AD72-279394E526E3}" type="slidenum">
              <a:rPr lang="en-AU" smtClean="0"/>
              <a:pPr/>
              <a:t>27</a:t>
            </a:fld>
            <a:endParaRPr lang="en-A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a:ln/>
        </p:spPr>
      </p:sp>
      <p:sp>
        <p:nvSpPr>
          <p:cNvPr id="447491" name="Notes Placeholder 2"/>
          <p:cNvSpPr>
            <a:spLocks noGrp="1"/>
          </p:cNvSpPr>
          <p:nvPr>
            <p:ph type="body" idx="1"/>
          </p:nvPr>
        </p:nvSpPr>
        <p:spPr>
          <a:noFill/>
          <a:ln/>
        </p:spPr>
        <p:txBody>
          <a:bodyPr/>
          <a:lstStyle/>
          <a:p>
            <a:r>
              <a:rPr lang="en-AU" smtClean="0"/>
              <a:t>HAMD: Hamilton rating scale for depression</a:t>
            </a:r>
          </a:p>
        </p:txBody>
      </p:sp>
      <p:sp>
        <p:nvSpPr>
          <p:cNvPr id="447492" name="Header Placeholder 3"/>
          <p:cNvSpPr>
            <a:spLocks noGrp="1"/>
          </p:cNvSpPr>
          <p:nvPr>
            <p:ph type="hdr" sz="quarter"/>
          </p:nvPr>
        </p:nvSpPr>
        <p:spPr>
          <a:noFill/>
        </p:spPr>
        <p:txBody>
          <a:bodyPr/>
          <a:lstStyle/>
          <a:p>
            <a:r>
              <a:rPr lang="en-AU" smtClean="0"/>
              <a:t>MediHerb: Our History and Philosophy</a:t>
            </a:r>
          </a:p>
        </p:txBody>
      </p:sp>
      <p:sp>
        <p:nvSpPr>
          <p:cNvPr id="447493" name="Slide Number Placeholder 4"/>
          <p:cNvSpPr>
            <a:spLocks noGrp="1"/>
          </p:cNvSpPr>
          <p:nvPr>
            <p:ph type="sldNum" sz="quarter" idx="5"/>
          </p:nvPr>
        </p:nvSpPr>
        <p:spPr>
          <a:noFill/>
        </p:spPr>
        <p:txBody>
          <a:bodyPr/>
          <a:lstStyle/>
          <a:p>
            <a:fld id="{1F06F3EA-0E8B-483A-825B-B8551748302F}" type="slidenum">
              <a:rPr lang="en-AU" smtClean="0"/>
              <a:pPr/>
              <a:t>29</a:t>
            </a:fld>
            <a:endParaRPr lang="en-A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1586" name="Slide Image Placeholder 1"/>
          <p:cNvSpPr>
            <a:spLocks noGrp="1" noRot="1" noChangeAspect="1" noTextEdit="1"/>
          </p:cNvSpPr>
          <p:nvPr>
            <p:ph type="sldImg"/>
          </p:nvPr>
        </p:nvSpPr>
        <p:spPr>
          <a:ln/>
        </p:spPr>
      </p:sp>
      <p:sp>
        <p:nvSpPr>
          <p:cNvPr id="45158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451588" name="Slide Number Placeholder 3"/>
          <p:cNvSpPr>
            <a:spLocks noGrp="1"/>
          </p:cNvSpPr>
          <p:nvPr>
            <p:ph type="sldNum" sz="quarter" idx="5"/>
          </p:nvPr>
        </p:nvSpPr>
        <p:spPr>
          <a:noFill/>
        </p:spPr>
        <p:txBody>
          <a:bodyPr/>
          <a:lstStyle/>
          <a:p>
            <a:fld id="{72D4D528-7949-4F47-B18D-870C8AA567F0}" type="slidenum">
              <a:rPr lang="en-AU" smtClean="0">
                <a:latin typeface="Arial" pitchFamily="34" charset="0"/>
              </a:rPr>
              <a:pPr/>
              <a:t>30</a:t>
            </a:fld>
            <a:endParaRPr lang="en-AU"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pPr eaLnBrk="1" hangingPunct="1"/>
            <a:endParaRPr lang="en-US" smtClean="0"/>
          </a:p>
        </p:txBody>
      </p:sp>
      <p:sp>
        <p:nvSpPr>
          <p:cNvPr id="236548" name="Header Placeholder 3"/>
          <p:cNvSpPr>
            <a:spLocks noGrp="1"/>
          </p:cNvSpPr>
          <p:nvPr>
            <p:ph type="hdr" sz="quarter"/>
          </p:nvPr>
        </p:nvSpPr>
        <p:spPr>
          <a:noFill/>
        </p:spPr>
        <p:txBody>
          <a:bodyPr/>
          <a:lstStyle/>
          <a:p>
            <a:r>
              <a:rPr lang="en-AU" smtClean="0"/>
              <a:t>MediHerb: Our History and Philosophy</a:t>
            </a:r>
          </a:p>
        </p:txBody>
      </p:sp>
      <p:sp>
        <p:nvSpPr>
          <p:cNvPr id="236549" name="Slide Number Placeholder 4"/>
          <p:cNvSpPr>
            <a:spLocks noGrp="1"/>
          </p:cNvSpPr>
          <p:nvPr>
            <p:ph type="sldNum" sz="quarter" idx="5"/>
          </p:nvPr>
        </p:nvSpPr>
        <p:spPr>
          <a:noFill/>
        </p:spPr>
        <p:txBody>
          <a:bodyPr/>
          <a:lstStyle/>
          <a:p>
            <a:fld id="{63355355-C112-42ED-BCD9-79DE4C7975CC}" type="slidenum">
              <a:rPr lang="en-AU" smtClean="0"/>
              <a:pPr/>
              <a:t>31</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kern="1200" dirty="0" smtClean="0"/>
              <a:t>Two main facts have emerged from the studies in this and the two preceding chapters:</a:t>
            </a:r>
          </a:p>
          <a:p>
            <a:endParaRPr lang="en-US" dirty="0" smtClean="0"/>
          </a:p>
        </p:txBody>
      </p:sp>
      <p:sp>
        <p:nvSpPr>
          <p:cNvPr id="178180" name="Header Placeholder 3"/>
          <p:cNvSpPr>
            <a:spLocks noGrp="1"/>
          </p:cNvSpPr>
          <p:nvPr>
            <p:ph type="hdr" sz="quarter"/>
          </p:nvPr>
        </p:nvSpPr>
        <p:spPr>
          <a:noFill/>
        </p:spPr>
        <p:txBody>
          <a:bodyPr/>
          <a:lstStyle/>
          <a:p>
            <a:r>
              <a:rPr lang="en-AU" smtClean="0"/>
              <a:t>MediHerb: Our History and Philosophy</a:t>
            </a:r>
          </a:p>
        </p:txBody>
      </p:sp>
      <p:sp>
        <p:nvSpPr>
          <p:cNvPr id="178181" name="Slide Number Placeholder 4"/>
          <p:cNvSpPr>
            <a:spLocks noGrp="1"/>
          </p:cNvSpPr>
          <p:nvPr>
            <p:ph type="sldNum" sz="quarter" idx="5"/>
          </p:nvPr>
        </p:nvSpPr>
        <p:spPr>
          <a:noFill/>
        </p:spPr>
        <p:txBody>
          <a:bodyPr/>
          <a:lstStyle/>
          <a:p>
            <a:fld id="{7DE4EF0A-E462-4CBF-AE44-B37EAFA9E258}" type="slidenum">
              <a:rPr lang="en-AU" smtClean="0"/>
              <a:pPr/>
              <a:t>3</a:t>
            </a:fld>
            <a:endParaRPr lang="en-A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9170" name="Slide Image Placeholder 1"/>
          <p:cNvSpPr>
            <a:spLocks noGrp="1" noRot="1" noChangeAspect="1" noTextEdit="1"/>
          </p:cNvSpPr>
          <p:nvPr>
            <p:ph type="sldImg"/>
          </p:nvPr>
        </p:nvSpPr>
        <p:spPr>
          <a:ln/>
        </p:spPr>
      </p:sp>
      <p:sp>
        <p:nvSpPr>
          <p:cNvPr id="519171" name="Notes Placeholder 2"/>
          <p:cNvSpPr>
            <a:spLocks noGrp="1"/>
          </p:cNvSpPr>
          <p:nvPr>
            <p:ph type="body" idx="1"/>
          </p:nvPr>
        </p:nvSpPr>
        <p:spPr>
          <a:noFill/>
          <a:ln/>
        </p:spPr>
        <p:txBody>
          <a:bodyPr/>
          <a:lstStyle/>
          <a:p>
            <a:pPr defTabSz="912774" eaLnBrk="1" hangingPunct="1"/>
            <a:r>
              <a:rPr lang="en-AU" dirty="0" err="1" smtClean="0">
                <a:latin typeface="Arial" pitchFamily="34" charset="0"/>
              </a:rPr>
              <a:t>Isoliquiritigenin</a:t>
            </a:r>
            <a:r>
              <a:rPr lang="en-AU" dirty="0" smtClean="0">
                <a:latin typeface="Arial" pitchFamily="34" charset="0"/>
              </a:rPr>
              <a:t> from Licorice has 55% of the activity of </a:t>
            </a:r>
            <a:r>
              <a:rPr lang="en-AU" dirty="0" err="1" smtClean="0">
                <a:latin typeface="Arial" pitchFamily="34" charset="0"/>
              </a:rPr>
              <a:t>resveratrol</a:t>
            </a:r>
            <a:r>
              <a:rPr lang="en-AU" dirty="0" smtClean="0">
                <a:latin typeface="Arial" pitchFamily="34" charset="0"/>
              </a:rPr>
              <a:t> </a:t>
            </a:r>
            <a:r>
              <a:rPr lang="en-AU" i="1" dirty="0" smtClean="0">
                <a:latin typeface="Arial" pitchFamily="34" charset="0"/>
              </a:rPr>
              <a:t>in vitro</a:t>
            </a:r>
            <a:r>
              <a:rPr lang="en-AU" dirty="0" smtClean="0">
                <a:latin typeface="Arial" pitchFamily="34" charset="0"/>
              </a:rPr>
              <a:t> and is abundant in Licorice extracts</a:t>
            </a:r>
            <a:r>
              <a:rPr lang="en-AU" baseline="30000" dirty="0" smtClean="0">
                <a:latin typeface="Arial" pitchFamily="34" charset="0"/>
              </a:rPr>
              <a:t>3</a:t>
            </a:r>
            <a:endParaRPr lang="en-US" dirty="0" smtClean="0">
              <a:latin typeface="Arial" pitchFamily="34" charset="0"/>
            </a:endParaRPr>
          </a:p>
          <a:p>
            <a:pPr defTabSz="912774" eaLnBrk="1" hangingPunct="1"/>
            <a:r>
              <a:rPr lang="en-AU" dirty="0" smtClean="0">
                <a:latin typeface="Arial" pitchFamily="34" charset="0"/>
              </a:rPr>
              <a:t>Licorice contains </a:t>
            </a:r>
            <a:r>
              <a:rPr lang="en-AU" dirty="0" err="1" smtClean="0">
                <a:latin typeface="Arial" pitchFamily="34" charset="0"/>
              </a:rPr>
              <a:t>triterpenoid</a:t>
            </a:r>
            <a:r>
              <a:rPr lang="en-AU" dirty="0" smtClean="0">
                <a:latin typeface="Arial" pitchFamily="34" charset="0"/>
              </a:rPr>
              <a:t> </a:t>
            </a:r>
            <a:r>
              <a:rPr lang="en-AU" dirty="0" err="1" smtClean="0">
                <a:latin typeface="Arial" pitchFamily="34" charset="0"/>
              </a:rPr>
              <a:t>saponins</a:t>
            </a:r>
            <a:r>
              <a:rPr lang="en-AU" dirty="0" smtClean="0">
                <a:latin typeface="Arial" pitchFamily="34" charset="0"/>
              </a:rPr>
              <a:t>, especially glycyrrhizin, as well as </a:t>
            </a:r>
            <a:r>
              <a:rPr lang="en-AU" dirty="0" err="1" smtClean="0">
                <a:latin typeface="Arial" pitchFamily="34" charset="0"/>
              </a:rPr>
              <a:t>flavonoids</a:t>
            </a:r>
            <a:r>
              <a:rPr lang="en-AU" dirty="0" smtClean="0">
                <a:latin typeface="Arial" pitchFamily="34" charset="0"/>
              </a:rPr>
              <a:t>. Glycyrrhizin is an important active constituent.</a:t>
            </a:r>
          </a:p>
          <a:p>
            <a:pPr defTabSz="912774" eaLnBrk="1" hangingPunct="1"/>
            <a:r>
              <a:rPr lang="en-AU" dirty="0" smtClean="0">
                <a:latin typeface="Arial" pitchFamily="34" charset="0"/>
              </a:rPr>
              <a:t>The key constituents in Rehmannia are less well defined</a:t>
            </a:r>
          </a:p>
          <a:p>
            <a:pPr defTabSz="912774" eaLnBrk="1" hangingPunct="1"/>
            <a:r>
              <a:rPr lang="en-AU" dirty="0" smtClean="0">
                <a:latin typeface="Arial" pitchFamily="34" charset="0"/>
              </a:rPr>
              <a:t>There is extensive research supporting the use of Licorice and much is known about its mode of action in the body</a:t>
            </a:r>
          </a:p>
          <a:p>
            <a:pPr eaLnBrk="1" hangingPunct="1"/>
            <a:r>
              <a:rPr lang="en-AU" dirty="0" smtClean="0"/>
              <a:t>Licorice and Rehmannia combine well to support both cortisol excess and cortisol deficiency</a:t>
            </a:r>
          </a:p>
          <a:p>
            <a:pPr eaLnBrk="1" hangingPunct="1"/>
            <a:r>
              <a:rPr lang="en-AU" dirty="0" smtClean="0"/>
              <a:t>Licorice neither stimulates nor inhibits the production of cortisol, but rather preserves, protects &amp; restores the cortisol producing machinery (adrenal cortex)</a:t>
            </a:r>
          </a:p>
          <a:p>
            <a:pPr eaLnBrk="1" hangingPunct="1"/>
            <a:r>
              <a:rPr lang="en-AU" dirty="0" smtClean="0"/>
              <a:t>Where there is cortisol excess the adrenal glands are being overtaxed &amp; where there is cortisol deficiency they are depleted</a:t>
            </a:r>
          </a:p>
          <a:p>
            <a:pPr eaLnBrk="1" hangingPunct="1"/>
            <a:r>
              <a:rPr lang="en-AU" dirty="0" smtClean="0"/>
              <a:t>Either way there is the need for adrenal support</a:t>
            </a:r>
          </a:p>
          <a:p>
            <a:pPr defTabSz="912774" eaLnBrk="1" hangingPunct="1"/>
            <a:endParaRPr lang="en-US" dirty="0" smtClean="0">
              <a:latin typeface="Arial" pitchFamily="34" charset="0"/>
            </a:endParaRPr>
          </a:p>
        </p:txBody>
      </p:sp>
      <p:sp>
        <p:nvSpPr>
          <p:cNvPr id="519172" name="Header Placeholder 3"/>
          <p:cNvSpPr>
            <a:spLocks noGrp="1"/>
          </p:cNvSpPr>
          <p:nvPr>
            <p:ph type="hdr" sz="quarter"/>
          </p:nvPr>
        </p:nvSpPr>
        <p:spPr>
          <a:noFill/>
        </p:spPr>
        <p:txBody>
          <a:bodyPr/>
          <a:lstStyle/>
          <a:p>
            <a:r>
              <a:rPr lang="en-AU" smtClean="0">
                <a:latin typeface="Arial" pitchFamily="34" charset="0"/>
              </a:rPr>
              <a:t>MediHerb: Our History and Philosophy</a:t>
            </a:r>
          </a:p>
        </p:txBody>
      </p:sp>
      <p:sp>
        <p:nvSpPr>
          <p:cNvPr id="519173" name="Slide Number Placeholder 4"/>
          <p:cNvSpPr>
            <a:spLocks noGrp="1"/>
          </p:cNvSpPr>
          <p:nvPr>
            <p:ph type="sldNum" sz="quarter" idx="5"/>
          </p:nvPr>
        </p:nvSpPr>
        <p:spPr>
          <a:noFill/>
        </p:spPr>
        <p:txBody>
          <a:bodyPr/>
          <a:lstStyle/>
          <a:p>
            <a:fld id="{7EE2D264-1460-4C26-8F62-F8C2125C4A62}" type="slidenum">
              <a:rPr lang="en-AU" smtClean="0">
                <a:latin typeface="Arial" pitchFamily="34" charset="0"/>
              </a:rPr>
              <a:pPr/>
              <a:t>32</a:t>
            </a:fld>
            <a:endParaRPr lang="en-AU"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a:ln/>
        </p:spPr>
      </p:sp>
      <p:sp>
        <p:nvSpPr>
          <p:cNvPr id="455683" name="Notes Placeholder 2"/>
          <p:cNvSpPr>
            <a:spLocks noGrp="1"/>
          </p:cNvSpPr>
          <p:nvPr>
            <p:ph type="body" idx="1"/>
          </p:nvPr>
        </p:nvSpPr>
        <p:spPr>
          <a:noFill/>
          <a:ln/>
        </p:spPr>
        <p:txBody>
          <a:bodyPr/>
          <a:lstStyle/>
          <a:p>
            <a:r>
              <a:rPr lang="en-US" dirty="0" smtClean="0">
                <a:latin typeface="Arial" pitchFamily="34" charset="0"/>
              </a:rPr>
              <a:t>Colon Cancer</a:t>
            </a:r>
          </a:p>
        </p:txBody>
      </p:sp>
      <p:sp>
        <p:nvSpPr>
          <p:cNvPr id="455684" name="Header Placeholder 3"/>
          <p:cNvSpPr>
            <a:spLocks noGrp="1"/>
          </p:cNvSpPr>
          <p:nvPr>
            <p:ph type="hdr" sz="quarter"/>
          </p:nvPr>
        </p:nvSpPr>
        <p:spPr>
          <a:noFill/>
        </p:spPr>
        <p:txBody>
          <a:bodyPr/>
          <a:lstStyle/>
          <a:p>
            <a:r>
              <a:rPr lang="en-AU" smtClean="0">
                <a:latin typeface="Arial" pitchFamily="34" charset="0"/>
              </a:rPr>
              <a:t>MediHerb: Our History and Philosophy</a:t>
            </a:r>
          </a:p>
        </p:txBody>
      </p:sp>
      <p:sp>
        <p:nvSpPr>
          <p:cNvPr id="455685" name="Slide Number Placeholder 4"/>
          <p:cNvSpPr>
            <a:spLocks noGrp="1"/>
          </p:cNvSpPr>
          <p:nvPr>
            <p:ph type="sldNum" sz="quarter" idx="5"/>
          </p:nvPr>
        </p:nvSpPr>
        <p:spPr>
          <a:noFill/>
        </p:spPr>
        <p:txBody>
          <a:bodyPr/>
          <a:lstStyle/>
          <a:p>
            <a:fld id="{A1038A5A-EAB2-440A-8D99-1C09E6EF1CFB}" type="slidenum">
              <a:rPr lang="en-AU" smtClean="0">
                <a:latin typeface="Arial" pitchFamily="34" charset="0"/>
              </a:rPr>
              <a:pPr/>
              <a:t>33</a:t>
            </a:fld>
            <a:endParaRPr lang="en-AU"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p:spPr>
        <p:txBody>
          <a:bodyPr/>
          <a:lstStyle/>
          <a:p>
            <a:pPr eaLnBrk="1" hangingPunct="1"/>
            <a:endParaRPr lang="en-US" smtClean="0"/>
          </a:p>
        </p:txBody>
      </p:sp>
      <p:sp>
        <p:nvSpPr>
          <p:cNvPr id="241668" name="Header Placeholder 3"/>
          <p:cNvSpPr>
            <a:spLocks noGrp="1"/>
          </p:cNvSpPr>
          <p:nvPr>
            <p:ph type="hdr" sz="quarter"/>
          </p:nvPr>
        </p:nvSpPr>
        <p:spPr>
          <a:noFill/>
        </p:spPr>
        <p:txBody>
          <a:bodyPr/>
          <a:lstStyle/>
          <a:p>
            <a:r>
              <a:rPr lang="en-AU" smtClean="0"/>
              <a:t>MediHerb: Our History and Philosophy</a:t>
            </a:r>
          </a:p>
        </p:txBody>
      </p:sp>
      <p:sp>
        <p:nvSpPr>
          <p:cNvPr id="241669" name="Slide Number Placeholder 4"/>
          <p:cNvSpPr>
            <a:spLocks noGrp="1"/>
          </p:cNvSpPr>
          <p:nvPr>
            <p:ph type="sldNum" sz="quarter" idx="5"/>
          </p:nvPr>
        </p:nvSpPr>
        <p:spPr>
          <a:noFill/>
        </p:spPr>
        <p:txBody>
          <a:bodyPr/>
          <a:lstStyle/>
          <a:p>
            <a:fld id="{6D21D3BC-727E-41C9-AABA-7A0F88D00807}" type="slidenum">
              <a:rPr lang="en-AU" smtClean="0"/>
              <a:pPr/>
              <a:t>34</a:t>
            </a:fld>
            <a:endParaRPr lang="en-A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5858" name="Slide Image Placeholder 1"/>
          <p:cNvSpPr>
            <a:spLocks noGrp="1" noRot="1" noChangeAspect="1" noTextEdit="1"/>
          </p:cNvSpPr>
          <p:nvPr>
            <p:ph type="sldImg"/>
          </p:nvPr>
        </p:nvSpPr>
        <p:spPr>
          <a:ln/>
        </p:spPr>
      </p:sp>
      <p:sp>
        <p:nvSpPr>
          <p:cNvPr id="505859"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05860" name="Slide Number Placeholder 3"/>
          <p:cNvSpPr>
            <a:spLocks noGrp="1"/>
          </p:cNvSpPr>
          <p:nvPr>
            <p:ph type="sldNum" sz="quarter" idx="5"/>
          </p:nvPr>
        </p:nvSpPr>
        <p:spPr>
          <a:noFill/>
        </p:spPr>
        <p:txBody>
          <a:bodyPr/>
          <a:lstStyle/>
          <a:p>
            <a:fld id="{CCFC5ED9-47C8-4890-B8D3-9476379181C6}" type="slidenum">
              <a:rPr lang="en-AU" smtClean="0">
                <a:latin typeface="Arial" pitchFamily="34" charset="0"/>
              </a:rPr>
              <a:pPr/>
              <a:t>35</a:t>
            </a:fld>
            <a:endParaRPr lang="en-AU"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6882" name="Slide Image Placeholder 1"/>
          <p:cNvSpPr>
            <a:spLocks noGrp="1" noRot="1" noChangeAspect="1" noTextEdit="1"/>
          </p:cNvSpPr>
          <p:nvPr>
            <p:ph type="sldImg"/>
          </p:nvPr>
        </p:nvSpPr>
        <p:spPr>
          <a:ln/>
        </p:spPr>
      </p:sp>
      <p:sp>
        <p:nvSpPr>
          <p:cNvPr id="506883" name="Notes Placeholder 2"/>
          <p:cNvSpPr>
            <a:spLocks noGrp="1"/>
          </p:cNvSpPr>
          <p:nvPr>
            <p:ph type="body" idx="1"/>
          </p:nvPr>
        </p:nvSpPr>
        <p:spPr>
          <a:noFill/>
          <a:ln/>
        </p:spPr>
        <p:txBody>
          <a:bodyPr/>
          <a:lstStyle/>
          <a:p>
            <a:r>
              <a:rPr lang="en-US" dirty="0" smtClean="0">
                <a:latin typeface="Arial" pitchFamily="34" charset="0"/>
              </a:rPr>
              <a:t>Licorice inhibits this enzyme</a:t>
            </a:r>
          </a:p>
          <a:p>
            <a:endParaRPr lang="en-US" dirty="0" smtClean="0">
              <a:latin typeface="Arial" pitchFamily="34" charset="0"/>
            </a:endParaRPr>
          </a:p>
          <a:p>
            <a:r>
              <a:rPr lang="en-AU" b="1" dirty="0" smtClean="0"/>
              <a:t>11beta-hydroxysteroid </a:t>
            </a:r>
            <a:r>
              <a:rPr lang="en-AU" b="1" dirty="0" err="1" smtClean="0"/>
              <a:t>dehydrogenase</a:t>
            </a:r>
            <a:r>
              <a:rPr lang="en-AU" b="1" dirty="0" smtClean="0"/>
              <a:t> type 1 inhibitors as promising therapeutic drugs for diabetes: status and development.</a:t>
            </a:r>
          </a:p>
          <a:p>
            <a:r>
              <a:rPr lang="en-AU" dirty="0" err="1" smtClean="0">
                <a:hlinkClick r:id="rId3"/>
              </a:rPr>
              <a:t>Ge</a:t>
            </a:r>
            <a:r>
              <a:rPr lang="en-AU" dirty="0" smtClean="0">
                <a:hlinkClick r:id="rId3"/>
              </a:rPr>
              <a:t> R</a:t>
            </a:r>
            <a:r>
              <a:rPr lang="en-AU" dirty="0" smtClean="0"/>
              <a:t>, </a:t>
            </a:r>
            <a:r>
              <a:rPr lang="en-AU" dirty="0" smtClean="0">
                <a:hlinkClick r:id="rId4"/>
              </a:rPr>
              <a:t>Huang Y</a:t>
            </a:r>
            <a:r>
              <a:rPr lang="en-AU" dirty="0" smtClean="0"/>
              <a:t>, </a:t>
            </a:r>
            <a:r>
              <a:rPr lang="en-AU" dirty="0" smtClean="0">
                <a:hlinkClick r:id="rId5"/>
              </a:rPr>
              <a:t>Liang G</a:t>
            </a:r>
            <a:r>
              <a:rPr lang="en-AU" dirty="0" smtClean="0"/>
              <a:t>, </a:t>
            </a:r>
            <a:r>
              <a:rPr lang="en-AU" dirty="0" smtClean="0">
                <a:hlinkClick r:id="rId6"/>
              </a:rPr>
              <a:t>Li X</a:t>
            </a:r>
            <a:r>
              <a:rPr lang="en-AU" dirty="0" smtClean="0"/>
              <a:t>.</a:t>
            </a:r>
          </a:p>
          <a:p>
            <a:r>
              <a:rPr lang="en-AU" b="1" dirty="0" smtClean="0"/>
              <a:t>Source</a:t>
            </a:r>
          </a:p>
          <a:p>
            <a:r>
              <a:rPr lang="en-AU" dirty="0" smtClean="0"/>
              <a:t>School of Pharmacy, Wenzhou Medical College, 1# </a:t>
            </a:r>
            <a:r>
              <a:rPr lang="en-AU" dirty="0" err="1" smtClean="0"/>
              <a:t>Jingguan</a:t>
            </a:r>
            <a:r>
              <a:rPr lang="en-AU" dirty="0" smtClean="0"/>
              <a:t> Road, College Town, Wenzhou City 325035, China.</a:t>
            </a:r>
          </a:p>
          <a:p>
            <a:r>
              <a:rPr lang="en-AU" b="1" dirty="0" smtClean="0"/>
              <a:t>Abstract</a:t>
            </a:r>
          </a:p>
          <a:p>
            <a:r>
              <a:rPr lang="en-AU" dirty="0" smtClean="0"/>
              <a:t>Glucocorticoids (GC) play a fundamental role in controlling physiologic </a:t>
            </a:r>
            <a:r>
              <a:rPr lang="en-AU" b="1" dirty="0" smtClean="0"/>
              <a:t>homeostasis</a:t>
            </a:r>
            <a:r>
              <a:rPr lang="en-AU" dirty="0" smtClean="0"/>
              <a:t> and, when present in excess, can have a detrimental impact on glucose control, blood pressure and lipid levels. The </a:t>
            </a:r>
            <a:r>
              <a:rPr lang="en-AU" dirty="0" err="1" smtClean="0"/>
              <a:t>oxidoreductase</a:t>
            </a:r>
            <a:r>
              <a:rPr lang="en-AU" dirty="0" smtClean="0"/>
              <a:t> 11beta-hydroxysteroid </a:t>
            </a:r>
            <a:r>
              <a:rPr lang="en-AU" dirty="0" err="1" smtClean="0"/>
              <a:t>dehydrogenase</a:t>
            </a:r>
            <a:r>
              <a:rPr lang="en-AU" dirty="0" smtClean="0"/>
              <a:t> type 1 (11beta-HSD1) mainly </a:t>
            </a:r>
            <a:r>
              <a:rPr lang="en-AU" dirty="0" err="1" smtClean="0"/>
              <a:t>catalyzes</a:t>
            </a:r>
            <a:r>
              <a:rPr lang="en-AU" dirty="0" smtClean="0"/>
              <a:t> the intracellular regeneration of active GCs (</a:t>
            </a:r>
            <a:r>
              <a:rPr lang="en-AU" b="1" dirty="0" smtClean="0"/>
              <a:t>cortisol</a:t>
            </a:r>
            <a:r>
              <a:rPr lang="en-AU" dirty="0" smtClean="0"/>
              <a:t>, </a:t>
            </a:r>
            <a:r>
              <a:rPr lang="en-AU" dirty="0" err="1" smtClean="0"/>
              <a:t>corticosterone</a:t>
            </a:r>
            <a:r>
              <a:rPr lang="en-AU" dirty="0" smtClean="0"/>
              <a:t>) from inert inactive 11-keto forms (cortisone) in liver, adipose tissue and brain, amplifying local GC action. Multiple lines of evidence have indicated that 11beta-HSD1-mediated intracellular </a:t>
            </a:r>
            <a:r>
              <a:rPr lang="en-AU" b="1" dirty="0" smtClean="0"/>
              <a:t>cortisol</a:t>
            </a:r>
            <a:r>
              <a:rPr lang="en-AU" dirty="0" smtClean="0"/>
              <a:t> production may have a pathogenic role in type 2 diabetes and its co-morbidities. The 11beta-HSD1 becomes a novel target for anti-type 2 diabetes drug developments, and inhibition of 11beta-HSD1 offers a potential therapy to attenuate the type 2 diabetes. In the past several years, a lot of 11beta-HSD1 inhibitors have been designed, synthesized, screened and discovered. Lowering intracellular </a:t>
            </a:r>
            <a:r>
              <a:rPr lang="en-AU" dirty="0" err="1" smtClean="0"/>
              <a:t>glucocorticoid</a:t>
            </a:r>
            <a:r>
              <a:rPr lang="en-AU" dirty="0" smtClean="0"/>
              <a:t> concentrations through administration of small molecule 11beta-HSD1 selective inhibitors, significantly attenuates the signs and symptoms of disease in preclinical animal models and clinical trials of diabetes and metabolic syndrome. Among published inhibitors, DIO-902 from </a:t>
            </a:r>
            <a:r>
              <a:rPr lang="en-AU" dirty="0" err="1" smtClean="0"/>
              <a:t>DiObex</a:t>
            </a:r>
            <a:r>
              <a:rPr lang="en-AU" dirty="0" smtClean="0"/>
              <a:t> Inc. and INCB13739 from </a:t>
            </a:r>
            <a:r>
              <a:rPr lang="en-AU" dirty="0" err="1" smtClean="0"/>
              <a:t>Incyte</a:t>
            </a:r>
            <a:r>
              <a:rPr lang="en-AU" dirty="0" smtClean="0"/>
              <a:t> Inc. are now being investigated under Phase 2B clinical trials. However, the selectivity of current selective 11beta-HSD1 inhibitors has been just focused on the difference between 11beta-HSD1 and 11beta-HSD2. They inhibit the bi-directional activities of 11beta-HSD1, both 11beta-HSD1 reductase (major) and </a:t>
            </a:r>
            <a:r>
              <a:rPr lang="en-AU" dirty="0" err="1" smtClean="0"/>
              <a:t>oxidase</a:t>
            </a:r>
            <a:r>
              <a:rPr lang="en-AU" dirty="0" smtClean="0"/>
              <a:t> (minor). In our lab, we have recently found novel chemicals that not only inhibit 11beta-HSD1 reductase activity but also increase its </a:t>
            </a:r>
            <a:r>
              <a:rPr lang="en-AU" dirty="0" err="1" smtClean="0"/>
              <a:t>oxidase</a:t>
            </a:r>
            <a:r>
              <a:rPr lang="en-AU" dirty="0" smtClean="0"/>
              <a:t> activity without inhibition against 11beta-HSD2. We propose that this dual modulation on 11beta-HSD1 may provide a better therapeutic strategy for type 2 diabetes.</a:t>
            </a:r>
          </a:p>
          <a:p>
            <a:endParaRPr lang="en-US" dirty="0" smtClean="0">
              <a:latin typeface="Arial" pitchFamily="34" charset="0"/>
            </a:endParaRPr>
          </a:p>
        </p:txBody>
      </p:sp>
      <p:sp>
        <p:nvSpPr>
          <p:cNvPr id="506884" name="Slide Number Placeholder 3"/>
          <p:cNvSpPr>
            <a:spLocks noGrp="1"/>
          </p:cNvSpPr>
          <p:nvPr>
            <p:ph type="sldNum" sz="quarter" idx="5"/>
          </p:nvPr>
        </p:nvSpPr>
        <p:spPr>
          <a:noFill/>
        </p:spPr>
        <p:txBody>
          <a:bodyPr/>
          <a:lstStyle/>
          <a:p>
            <a:fld id="{6037B8BC-87AF-4007-B8F4-928EC7630D4F}" type="slidenum">
              <a:rPr lang="en-AU" smtClean="0">
                <a:latin typeface="Arial" pitchFamily="34" charset="0"/>
              </a:rPr>
              <a:pPr/>
              <a:t>36</a:t>
            </a:fld>
            <a:endParaRPr lang="en-AU"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7122" name="Slide Image Placeholder 1"/>
          <p:cNvSpPr>
            <a:spLocks noGrp="1" noRot="1" noChangeAspect="1" noTextEdit="1"/>
          </p:cNvSpPr>
          <p:nvPr>
            <p:ph type="sldImg"/>
          </p:nvPr>
        </p:nvSpPr>
        <p:spPr>
          <a:ln/>
        </p:spPr>
      </p:sp>
      <p:sp>
        <p:nvSpPr>
          <p:cNvPr id="51712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Licorice is well documented to inhibit the activity of 11 beta-HSD type 2.  This is responsible for its aldosterone-like side effects</a:t>
            </a:r>
          </a:p>
          <a:p>
            <a:endParaRPr lang="en-US" dirty="0" smtClean="0">
              <a:latin typeface="Arial" pitchFamily="34" charset="0"/>
            </a:endParaRPr>
          </a:p>
        </p:txBody>
      </p:sp>
      <p:sp>
        <p:nvSpPr>
          <p:cNvPr id="517124" name="Header Placeholder 3"/>
          <p:cNvSpPr>
            <a:spLocks noGrp="1"/>
          </p:cNvSpPr>
          <p:nvPr>
            <p:ph type="hdr" sz="quarter"/>
          </p:nvPr>
        </p:nvSpPr>
        <p:spPr>
          <a:noFill/>
        </p:spPr>
        <p:txBody>
          <a:bodyPr/>
          <a:lstStyle/>
          <a:p>
            <a:r>
              <a:rPr lang="en-AU" smtClean="0">
                <a:latin typeface="Arial" pitchFamily="34" charset="0"/>
              </a:rPr>
              <a:t>MediHerb: Our History and Philosophy</a:t>
            </a:r>
          </a:p>
        </p:txBody>
      </p:sp>
      <p:sp>
        <p:nvSpPr>
          <p:cNvPr id="517125" name="Slide Number Placeholder 4"/>
          <p:cNvSpPr>
            <a:spLocks noGrp="1"/>
          </p:cNvSpPr>
          <p:nvPr>
            <p:ph type="sldNum" sz="quarter" idx="5"/>
          </p:nvPr>
        </p:nvSpPr>
        <p:spPr>
          <a:noFill/>
        </p:spPr>
        <p:txBody>
          <a:bodyPr/>
          <a:lstStyle/>
          <a:p>
            <a:fld id="{4134D56B-760D-4254-921F-A8C4CE337101}" type="slidenum">
              <a:rPr lang="en-AU" smtClean="0">
                <a:latin typeface="Arial" pitchFamily="34" charset="0"/>
              </a:rPr>
              <a:pPr/>
              <a:t>37</a:t>
            </a:fld>
            <a:endParaRPr lang="en-AU"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pPr eaLnBrk="1" hangingPunct="1"/>
            <a:endParaRPr lang="en-US" smtClean="0"/>
          </a:p>
        </p:txBody>
      </p:sp>
      <p:sp>
        <p:nvSpPr>
          <p:cNvPr id="242692" name="Header Placeholder 3"/>
          <p:cNvSpPr>
            <a:spLocks noGrp="1"/>
          </p:cNvSpPr>
          <p:nvPr>
            <p:ph type="hdr" sz="quarter"/>
          </p:nvPr>
        </p:nvSpPr>
        <p:spPr>
          <a:noFill/>
        </p:spPr>
        <p:txBody>
          <a:bodyPr/>
          <a:lstStyle/>
          <a:p>
            <a:r>
              <a:rPr lang="en-AU" smtClean="0"/>
              <a:t>MediHerb: Our History and Philosophy</a:t>
            </a:r>
          </a:p>
        </p:txBody>
      </p:sp>
      <p:sp>
        <p:nvSpPr>
          <p:cNvPr id="242693" name="Slide Number Placeholder 4"/>
          <p:cNvSpPr>
            <a:spLocks noGrp="1"/>
          </p:cNvSpPr>
          <p:nvPr>
            <p:ph type="sldNum" sz="quarter" idx="5"/>
          </p:nvPr>
        </p:nvSpPr>
        <p:spPr>
          <a:noFill/>
        </p:spPr>
        <p:txBody>
          <a:bodyPr/>
          <a:lstStyle/>
          <a:p>
            <a:fld id="{0C7857BA-70FD-405D-9FC1-82219DBE2AF0}" type="slidenum">
              <a:rPr lang="en-AU" smtClean="0"/>
              <a:pPr/>
              <a:t>38</a:t>
            </a:fld>
            <a:endParaRPr lang="en-A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Header Placeholder 3"/>
          <p:cNvSpPr>
            <a:spLocks noGrp="1"/>
          </p:cNvSpPr>
          <p:nvPr>
            <p:ph type="hdr" sz="quarter" idx="10"/>
          </p:nvPr>
        </p:nvSpPr>
        <p:spPr>
          <a:xfrm>
            <a:off x="1" y="1"/>
            <a:ext cx="2951275" cy="497834"/>
          </a:xfrm>
          <a:prstGeom prst="rect">
            <a:avLst/>
          </a:prstGeom>
        </p:spPr>
        <p:txBody>
          <a:bodyPr lIns="90625" tIns="45312" rIns="90625" bIns="45312"/>
          <a:lstStyle/>
          <a:p>
            <a:r>
              <a:rPr lang="en-AU" smtClean="0"/>
              <a:t>MediHerb: Our History and Philosophy</a:t>
            </a:r>
            <a:endParaRPr lang="en-AU"/>
          </a:p>
        </p:txBody>
      </p:sp>
      <p:sp>
        <p:nvSpPr>
          <p:cNvPr id="5" name="Slide Number Placeholder 4"/>
          <p:cNvSpPr>
            <a:spLocks noGrp="1"/>
          </p:cNvSpPr>
          <p:nvPr>
            <p:ph type="sldNum" sz="quarter" idx="11"/>
          </p:nvPr>
        </p:nvSpPr>
        <p:spPr/>
        <p:txBody>
          <a:bodyPr/>
          <a:lstStyle/>
          <a:p>
            <a:fld id="{5CC0C34E-9F2A-4C28-9880-98BA6D179F13}" type="slidenum">
              <a:rPr lang="en-AU" smtClean="0"/>
              <a:pPr/>
              <a:t>39</a:t>
            </a:fld>
            <a:endParaRPr lang="en-AU"/>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a:ln/>
        </p:spPr>
      </p:sp>
      <p:sp>
        <p:nvSpPr>
          <p:cNvPr id="441347" name="Notes Placeholder 2"/>
          <p:cNvSpPr>
            <a:spLocks noGrp="1"/>
          </p:cNvSpPr>
          <p:nvPr>
            <p:ph type="body" idx="1"/>
          </p:nvPr>
        </p:nvSpPr>
        <p:spPr>
          <a:noFill/>
          <a:ln/>
        </p:spPr>
        <p:txBody>
          <a:bodyPr/>
          <a:lstStyle/>
          <a:p>
            <a:endParaRPr lang="en-US" smtClean="0"/>
          </a:p>
        </p:txBody>
      </p:sp>
      <p:sp>
        <p:nvSpPr>
          <p:cNvPr id="441348" name="Slide Number Placeholder 3"/>
          <p:cNvSpPr>
            <a:spLocks noGrp="1"/>
          </p:cNvSpPr>
          <p:nvPr>
            <p:ph type="sldNum" sz="quarter" idx="5"/>
          </p:nvPr>
        </p:nvSpPr>
        <p:spPr>
          <a:noFill/>
        </p:spPr>
        <p:txBody>
          <a:bodyPr/>
          <a:lstStyle/>
          <a:p>
            <a:fld id="{7C5BDA44-762B-4809-8A33-1EE1511CE8FE}" type="slidenum">
              <a:rPr lang="en-AU" smtClean="0"/>
              <a:pPr/>
              <a:t>40</a:t>
            </a:fld>
            <a:endParaRPr lang="en-A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CA529DB4-C006-4C25-8D05-F653A11664D5}" type="slidenum">
              <a:rPr lang="en-AU" smtClean="0"/>
              <a:pPr/>
              <a:t>42</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pPr eaLnBrk="1" hangingPunct="1"/>
            <a:r>
              <a:rPr lang="en-AU" dirty="0" smtClean="0"/>
              <a:t>Cannon’s work was then extended by Hans </a:t>
            </a:r>
            <a:r>
              <a:rPr lang="en-AU" dirty="0" err="1" smtClean="0"/>
              <a:t>Selye</a:t>
            </a:r>
            <a:r>
              <a:rPr lang="en-AU" dirty="0" smtClean="0"/>
              <a:t> (1907-1982)</a:t>
            </a:r>
          </a:p>
          <a:p>
            <a:pPr eaLnBrk="1" hangingPunct="1"/>
            <a:endParaRPr lang="en-US" dirty="0" smtClean="0"/>
          </a:p>
          <a:p>
            <a:pPr eaLnBrk="1" hangingPunct="1"/>
            <a:r>
              <a:rPr lang="en-US" dirty="0" smtClean="0"/>
              <a:t>Stress resets the body to meet an emergency</a:t>
            </a:r>
          </a:p>
          <a:p>
            <a:pPr lvl="1" eaLnBrk="1" hangingPunct="1"/>
            <a:r>
              <a:rPr lang="en-US" dirty="0" err="1" smtClean="0"/>
              <a:t>eustress</a:t>
            </a:r>
            <a:r>
              <a:rPr lang="en-US" dirty="0" smtClean="0"/>
              <a:t> is productive stress and helps prepare for certain challenges</a:t>
            </a:r>
          </a:p>
          <a:p>
            <a:pPr lvl="1" eaLnBrk="1" hangingPunct="1"/>
            <a:r>
              <a:rPr lang="en-US" dirty="0" smtClean="0"/>
              <a:t>distress is when levels of stress are harmful 	eg decreased resistance to infection</a:t>
            </a:r>
          </a:p>
          <a:p>
            <a:pPr lvl="1" eaLnBrk="1" hangingPunct="1"/>
            <a:endParaRPr lang="en-US" dirty="0" smtClean="0"/>
          </a:p>
          <a:p>
            <a:pPr eaLnBrk="1" hangingPunct="1"/>
            <a:r>
              <a:rPr lang="en-AU" dirty="0" smtClean="0"/>
              <a:t>Walter B Cannon (1871-1945)</a:t>
            </a:r>
          </a:p>
          <a:p>
            <a:pPr eaLnBrk="1" hangingPunct="1"/>
            <a:r>
              <a:rPr lang="en-AU" dirty="0" smtClean="0"/>
              <a:t>In 1915 coins the term “fight or flight mechanism” to describe associated changes in adrenal gland secretions</a:t>
            </a:r>
          </a:p>
          <a:p>
            <a:pPr eaLnBrk="1" hangingPunct="1"/>
            <a:r>
              <a:rPr lang="en-AU" dirty="0" smtClean="0"/>
              <a:t>In 1926 coined the term “homoeostasis” to describe the maintenance of physiological variables within certain ranges </a:t>
            </a:r>
            <a:r>
              <a:rPr lang="en-AU" dirty="0" err="1" smtClean="0"/>
              <a:t>eg</a:t>
            </a:r>
            <a:r>
              <a:rPr lang="en-AU" dirty="0" smtClean="0"/>
              <a:t> blood glucose, O</a:t>
            </a:r>
            <a:r>
              <a:rPr lang="en-AU" baseline="-25000" dirty="0" smtClean="0"/>
              <a:t>2</a:t>
            </a:r>
            <a:r>
              <a:rPr lang="en-AU" dirty="0" smtClean="0"/>
              <a:t> tension and core temperature</a:t>
            </a:r>
          </a:p>
          <a:p>
            <a:pPr lvl="1" eaLnBrk="1" hangingPunct="1"/>
            <a:endParaRPr lang="en-US" dirty="0" smtClean="0"/>
          </a:p>
        </p:txBody>
      </p:sp>
      <p:sp>
        <p:nvSpPr>
          <p:cNvPr id="179204" name="Header Placeholder 3"/>
          <p:cNvSpPr>
            <a:spLocks noGrp="1"/>
          </p:cNvSpPr>
          <p:nvPr>
            <p:ph type="hdr" sz="quarter"/>
          </p:nvPr>
        </p:nvSpPr>
        <p:spPr>
          <a:noFill/>
        </p:spPr>
        <p:txBody>
          <a:bodyPr/>
          <a:lstStyle/>
          <a:p>
            <a:r>
              <a:rPr lang="en-AU" smtClean="0"/>
              <a:t>MediHerb: Our History and Philosophy</a:t>
            </a:r>
          </a:p>
        </p:txBody>
      </p:sp>
      <p:sp>
        <p:nvSpPr>
          <p:cNvPr id="179205" name="Slide Number Placeholder 4"/>
          <p:cNvSpPr>
            <a:spLocks noGrp="1"/>
          </p:cNvSpPr>
          <p:nvPr>
            <p:ph type="sldNum" sz="quarter" idx="5"/>
          </p:nvPr>
        </p:nvSpPr>
        <p:spPr>
          <a:noFill/>
        </p:spPr>
        <p:txBody>
          <a:bodyPr/>
          <a:lstStyle/>
          <a:p>
            <a:fld id="{637FCF84-ECE5-4C0A-891C-FB4B822E7FE1}" type="slidenum">
              <a:rPr lang="en-AU" smtClean="0"/>
              <a:pPr/>
              <a:t>4</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11C91FFE-FEEF-432E-9992-67590D5D3624}" type="slidenum">
              <a:rPr lang="en-AU" smtClean="0"/>
              <a:pPr/>
              <a:t>5</a:t>
            </a:fld>
            <a:endParaRPr lang="en-AU" smtClean="0"/>
          </a:p>
        </p:txBody>
      </p:sp>
      <p:sp>
        <p:nvSpPr>
          <p:cNvPr id="186371" name="Rectangle 2"/>
          <p:cNvSpPr>
            <a:spLocks noGrp="1" noRot="1" noChangeAspect="1" noChangeArrowheads="1" noTextEdit="1"/>
          </p:cNvSpPr>
          <p:nvPr>
            <p:ph type="sldImg"/>
          </p:nvPr>
        </p:nvSpPr>
        <p:spPr>
          <a:xfrm>
            <a:off x="927100" y="763588"/>
            <a:ext cx="4960938" cy="3719512"/>
          </a:xfrm>
          <a:ln/>
        </p:spPr>
      </p:sp>
      <p:sp>
        <p:nvSpPr>
          <p:cNvPr id="186372" name="Rectangle 3"/>
          <p:cNvSpPr>
            <a:spLocks noGrp="1" noChangeArrowheads="1"/>
          </p:cNvSpPr>
          <p:nvPr>
            <p:ph type="body" idx="1"/>
          </p:nvPr>
        </p:nvSpPr>
        <p:spPr>
          <a:xfrm>
            <a:off x="919504" y="4708943"/>
            <a:ext cx="4972956" cy="4486372"/>
          </a:xfrm>
          <a:noFill/>
          <a:ln/>
        </p:spPr>
        <p:txBody>
          <a:bodyPr/>
          <a:lstStyle/>
          <a:p>
            <a:pPr eaLnBrk="1" hangingPunct="1">
              <a:spcBef>
                <a:spcPct val="50000"/>
              </a:spcBef>
              <a:defRPr/>
            </a:pPr>
            <a:r>
              <a:rPr lang="en-AU" dirty="0" smtClean="0"/>
              <a:t>According to </a:t>
            </a:r>
            <a:r>
              <a:rPr lang="en-AU" dirty="0" err="1" smtClean="0"/>
              <a:t>Selye</a:t>
            </a:r>
            <a:r>
              <a:rPr lang="en-AU" dirty="0" smtClean="0"/>
              <a:t> there is a finite amount of “adaptation energy” which declines with increasing or continuous exposure to stressors</a:t>
            </a:r>
          </a:p>
          <a:p>
            <a:pPr eaLnBrk="1" hangingPunct="1">
              <a:spcBef>
                <a:spcPct val="50000"/>
              </a:spcBef>
              <a:defRPr/>
            </a:pPr>
            <a:r>
              <a:rPr lang="en-AU" dirty="0" smtClean="0"/>
              <a:t>One of the </a:t>
            </a:r>
            <a:r>
              <a:rPr lang="en-AU" dirty="0" err="1" smtClean="0"/>
              <a:t>sequelae</a:t>
            </a:r>
            <a:r>
              <a:rPr lang="en-AU" dirty="0" smtClean="0"/>
              <a:t> to this decrease is faulty adaptation and disease</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pPr eaLnBrk="1" hangingPunct="1"/>
            <a:r>
              <a:rPr lang="en-US" dirty="0" smtClean="0"/>
              <a:t>The test book full scope</a:t>
            </a:r>
            <a:r>
              <a:rPr lang="en-US" baseline="0" dirty="0" smtClean="0"/>
              <a:t> of the stress response</a:t>
            </a:r>
            <a:endParaRPr lang="en-US" dirty="0" smtClean="0"/>
          </a:p>
          <a:p>
            <a:pPr eaLnBrk="1" hangingPunct="1"/>
            <a:endParaRPr lang="en-US" dirty="0" smtClean="0"/>
          </a:p>
          <a:p>
            <a:pPr eaLnBrk="1" hangingPunct="1"/>
            <a:r>
              <a:rPr lang="en-US" dirty="0" smtClean="0"/>
              <a:t>Fight or flight </a:t>
            </a:r>
            <a:br>
              <a:rPr lang="en-US" dirty="0" smtClean="0"/>
            </a:br>
            <a:r>
              <a:rPr lang="en-US" dirty="0" smtClean="0"/>
              <a:t>Initiated by hypothalamic stimulation of the sympathetic portion of the ANS and adrenal medulla (sympathoadrenal)</a:t>
            </a:r>
          </a:p>
          <a:p>
            <a:pPr lvl="1" eaLnBrk="1" hangingPunct="1"/>
            <a:r>
              <a:rPr lang="en-US" dirty="0" smtClean="0"/>
              <a:t>increases circulation</a:t>
            </a:r>
          </a:p>
          <a:p>
            <a:pPr lvl="1" eaLnBrk="1" hangingPunct="1"/>
            <a:r>
              <a:rPr lang="en-AU" dirty="0" smtClean="0"/>
              <a:t>Na+ retention </a:t>
            </a:r>
            <a:r>
              <a:rPr lang="en-AU" dirty="0" smtClean="0">
                <a:latin typeface="Times New Roman" pitchFamily="18" charset="0"/>
                <a:cs typeface="Times New Roman" pitchFamily="18" charset="0"/>
              </a:rPr>
              <a:t>→ </a:t>
            </a:r>
            <a:r>
              <a:rPr lang="en-AU" dirty="0" smtClean="0">
                <a:cs typeface="Times New Roman" pitchFamily="18" charset="0"/>
              </a:rPr>
              <a:t>increased BP and fluid volume</a:t>
            </a:r>
            <a:endParaRPr lang="en-US" dirty="0" smtClean="0"/>
          </a:p>
          <a:p>
            <a:pPr lvl="1" eaLnBrk="1" hangingPunct="1"/>
            <a:r>
              <a:rPr lang="en-US" dirty="0" smtClean="0"/>
              <a:t>promotes ATP synthesis</a:t>
            </a:r>
          </a:p>
          <a:p>
            <a:pPr lvl="1" eaLnBrk="1" hangingPunct="1"/>
            <a:r>
              <a:rPr lang="en-US" dirty="0" smtClean="0"/>
              <a:t>nonessential body functions are inhibited </a:t>
            </a:r>
          </a:p>
          <a:p>
            <a:pPr lvl="1" eaLnBrk="1" hangingPunct="1">
              <a:spcBef>
                <a:spcPct val="0"/>
              </a:spcBef>
              <a:buFont typeface="Wingdings" pitchFamily="2" charset="2"/>
              <a:buNone/>
            </a:pPr>
            <a:r>
              <a:rPr lang="en-US" dirty="0" smtClean="0"/>
              <a:t>	eg digestive, urinary and reproductive</a:t>
            </a:r>
          </a:p>
          <a:p>
            <a:pPr lvl="1" eaLnBrk="1" hangingPunct="1">
              <a:spcBef>
                <a:spcPct val="0"/>
              </a:spcBef>
              <a:buFont typeface="Wingdings" pitchFamily="2" charset="2"/>
              <a:buNone/>
            </a:pPr>
            <a:endParaRPr lang="en-US" dirty="0" smtClean="0"/>
          </a:p>
          <a:p>
            <a:pPr lvl="1" eaLnBrk="1" hangingPunct="1">
              <a:spcBef>
                <a:spcPct val="0"/>
              </a:spcBef>
              <a:buFont typeface="Wingdings" pitchFamily="2" charset="2"/>
              <a:buNone/>
            </a:pPr>
            <a:r>
              <a:rPr lang="en-US" dirty="0" err="1" smtClean="0"/>
              <a:t>EXhaustion</a:t>
            </a:r>
            <a:endParaRPr lang="en-US" dirty="0" smtClean="0"/>
          </a:p>
          <a:p>
            <a:pPr eaLnBrk="1" hangingPunct="1"/>
            <a:r>
              <a:rPr lang="en-US" dirty="0" smtClean="0"/>
              <a:t>Resources of the body have become depleted</a:t>
            </a:r>
          </a:p>
          <a:p>
            <a:pPr eaLnBrk="1" hangingPunct="1"/>
            <a:r>
              <a:rPr lang="en-US" dirty="0" smtClean="0"/>
              <a:t>Resistance stage cannot be maintained</a:t>
            </a:r>
          </a:p>
          <a:p>
            <a:pPr eaLnBrk="1" hangingPunct="1"/>
            <a:r>
              <a:rPr lang="en-US" dirty="0" smtClean="0"/>
              <a:t>Prolonged exposure to resistance reaction hormones</a:t>
            </a:r>
          </a:p>
          <a:p>
            <a:pPr lvl="1" eaLnBrk="1" hangingPunct="1"/>
            <a:r>
              <a:rPr lang="en-US" dirty="0" smtClean="0"/>
              <a:t>wasting of muscle</a:t>
            </a:r>
          </a:p>
          <a:p>
            <a:pPr lvl="1" eaLnBrk="1" hangingPunct="1"/>
            <a:r>
              <a:rPr lang="en-US" dirty="0" smtClean="0"/>
              <a:t>suppression of immune system</a:t>
            </a:r>
          </a:p>
          <a:p>
            <a:pPr lvl="1" eaLnBrk="1" hangingPunct="1"/>
            <a:r>
              <a:rPr lang="en-US" dirty="0" smtClean="0"/>
              <a:t>ulceration of the GI tract</a:t>
            </a:r>
          </a:p>
          <a:p>
            <a:pPr lvl="1" eaLnBrk="1" hangingPunct="1"/>
            <a:r>
              <a:rPr lang="en-US" dirty="0" smtClean="0"/>
              <a:t>failure of the pancreatic beta cells</a:t>
            </a:r>
          </a:p>
          <a:p>
            <a:pPr lvl="1" algn="ctr" eaLnBrk="1" hangingPunct="1">
              <a:spcBef>
                <a:spcPct val="0"/>
              </a:spcBef>
              <a:buFont typeface="Wingdings" pitchFamily="2" charset="2"/>
              <a:buNone/>
            </a:pPr>
            <a:endParaRPr lang="en-US" dirty="0" smtClean="0"/>
          </a:p>
          <a:p>
            <a:pPr eaLnBrk="1" hangingPunct="1"/>
            <a:endParaRPr lang="en-AU" dirty="0" smtClean="0"/>
          </a:p>
          <a:p>
            <a:endParaRPr lang="en-US" dirty="0" smtClean="0"/>
          </a:p>
        </p:txBody>
      </p:sp>
      <p:sp>
        <p:nvSpPr>
          <p:cNvPr id="187396" name="Header Placeholder 3"/>
          <p:cNvSpPr>
            <a:spLocks noGrp="1"/>
          </p:cNvSpPr>
          <p:nvPr>
            <p:ph type="hdr" sz="quarter"/>
          </p:nvPr>
        </p:nvSpPr>
        <p:spPr>
          <a:noFill/>
        </p:spPr>
        <p:txBody>
          <a:bodyPr/>
          <a:lstStyle/>
          <a:p>
            <a:r>
              <a:rPr lang="en-AU" smtClean="0"/>
              <a:t>MediHerb: Our History and Philosophy</a:t>
            </a:r>
          </a:p>
        </p:txBody>
      </p:sp>
      <p:sp>
        <p:nvSpPr>
          <p:cNvPr id="187397" name="Slide Number Placeholder 4"/>
          <p:cNvSpPr>
            <a:spLocks noGrp="1"/>
          </p:cNvSpPr>
          <p:nvPr>
            <p:ph type="sldNum" sz="quarter" idx="5"/>
          </p:nvPr>
        </p:nvSpPr>
        <p:spPr>
          <a:noFill/>
        </p:spPr>
        <p:txBody>
          <a:bodyPr/>
          <a:lstStyle/>
          <a:p>
            <a:fld id="{AEF4EB88-C6C6-457A-B964-60D36B568CFE}" type="slidenum">
              <a:rPr lang="en-AU" smtClean="0"/>
              <a:pPr/>
              <a:t>6</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Highlight the hormones involved and say</a:t>
            </a:r>
            <a:r>
              <a:rPr lang="en-US" baseline="0" dirty="0" smtClean="0"/>
              <a:t> the focus today is mainly with cortisol</a:t>
            </a:r>
            <a:endParaRPr lang="en-US" dirty="0" smtClean="0"/>
          </a:p>
          <a:p>
            <a:pPr eaLnBrk="1" hangingPunct="1"/>
            <a:endParaRPr lang="en-US" dirty="0" smtClean="0"/>
          </a:p>
          <a:p>
            <a:pPr eaLnBrk="1" hangingPunct="1"/>
            <a:r>
              <a:rPr lang="en-US" dirty="0" smtClean="0"/>
              <a:t>Aldosterone</a:t>
            </a:r>
            <a:r>
              <a:rPr lang="en-US" baseline="0" dirty="0" smtClean="0"/>
              <a:t> </a:t>
            </a:r>
            <a:r>
              <a:rPr lang="en-US" dirty="0" smtClean="0"/>
              <a:t>Functions-</a:t>
            </a:r>
            <a:r>
              <a:rPr lang="en-US" baseline="0" dirty="0" smtClean="0"/>
              <a:t> </a:t>
            </a:r>
            <a:r>
              <a:rPr lang="en-US" dirty="0" smtClean="0"/>
              <a:t>increase </a:t>
            </a:r>
            <a:r>
              <a:rPr lang="en-US" dirty="0" err="1" smtClean="0"/>
              <a:t>reabsorption</a:t>
            </a:r>
            <a:r>
              <a:rPr lang="en-US" dirty="0" smtClean="0"/>
              <a:t> of Na</a:t>
            </a:r>
            <a:r>
              <a:rPr lang="en-US" baseline="30000" dirty="0" smtClean="0"/>
              <a:t>+</a:t>
            </a:r>
            <a:r>
              <a:rPr lang="en-US" dirty="0" smtClean="0"/>
              <a:t> with </a:t>
            </a:r>
            <a:r>
              <a:rPr lang="en-US" dirty="0" err="1" smtClean="0"/>
              <a:t>Cl</a:t>
            </a:r>
            <a:r>
              <a:rPr lang="en-US" baseline="30000" dirty="0" smtClean="0"/>
              <a:t>-</a:t>
            </a:r>
            <a:r>
              <a:rPr lang="en-US" dirty="0" smtClean="0"/>
              <a:t> , bicarbonate and water following it</a:t>
            </a:r>
            <a:r>
              <a:rPr lang="en-US" baseline="0" dirty="0" smtClean="0"/>
              <a:t> and </a:t>
            </a:r>
            <a:r>
              <a:rPr lang="en-US" dirty="0" smtClean="0"/>
              <a:t>promotes excretion of K</a:t>
            </a:r>
            <a:r>
              <a:rPr lang="en-US" baseline="30000" dirty="0" smtClean="0"/>
              <a:t>+</a:t>
            </a:r>
            <a:r>
              <a:rPr lang="en-US" dirty="0" smtClean="0"/>
              <a:t> and H</a:t>
            </a:r>
            <a:r>
              <a:rPr lang="en-US" baseline="30000" dirty="0" smtClean="0"/>
              <a:t>+</a:t>
            </a:r>
          </a:p>
          <a:p>
            <a:pPr eaLnBrk="1" hangingPunct="1"/>
            <a:endParaRPr lang="en-US" dirty="0" smtClean="0"/>
          </a:p>
          <a:p>
            <a:pPr eaLnBrk="1" hangingPunct="1"/>
            <a:r>
              <a:rPr lang="en-US" dirty="0" smtClean="0"/>
              <a:t>Cortisol Functions = help regulate metabolism </a:t>
            </a:r>
          </a:p>
          <a:p>
            <a:pPr lvl="1" eaLnBrk="1" hangingPunct="1">
              <a:buFont typeface="Arial" charset="0"/>
              <a:buChar char="•"/>
            </a:pPr>
            <a:r>
              <a:rPr lang="en-US" dirty="0" smtClean="0"/>
              <a:t>increase rate of protein catabolism &amp; </a:t>
            </a:r>
            <a:r>
              <a:rPr lang="en-US" dirty="0" err="1" smtClean="0"/>
              <a:t>lipolysis</a:t>
            </a:r>
            <a:endParaRPr lang="en-US" dirty="0" smtClean="0"/>
          </a:p>
          <a:p>
            <a:pPr lvl="1" eaLnBrk="1" hangingPunct="1">
              <a:buFont typeface="Arial" charset="0"/>
              <a:buChar char="•"/>
            </a:pPr>
            <a:r>
              <a:rPr lang="en-US" dirty="0" smtClean="0"/>
              <a:t>conversion of amino acids to glucose</a:t>
            </a:r>
          </a:p>
          <a:p>
            <a:pPr lvl="1" eaLnBrk="1" hangingPunct="1">
              <a:buFont typeface="Arial" charset="0"/>
              <a:buChar char="•"/>
            </a:pPr>
            <a:r>
              <a:rPr lang="en-US" dirty="0" smtClean="0"/>
              <a:t>stimulate </a:t>
            </a:r>
            <a:r>
              <a:rPr lang="en-US" dirty="0" err="1" smtClean="0"/>
              <a:t>lipolysis</a:t>
            </a:r>
            <a:endParaRPr lang="en-US" dirty="0" smtClean="0"/>
          </a:p>
          <a:p>
            <a:pPr lvl="1" eaLnBrk="1" hangingPunct="1">
              <a:buFont typeface="Arial" charset="0"/>
              <a:buChar char="•"/>
            </a:pPr>
            <a:r>
              <a:rPr lang="en-US" dirty="0" smtClean="0"/>
              <a:t>provide resistance to stress by making nutrients available for ATP production</a:t>
            </a:r>
          </a:p>
          <a:p>
            <a:pPr lvl="1" eaLnBrk="1" hangingPunct="1">
              <a:buFont typeface="Arial" charset="0"/>
              <a:buChar char="•"/>
            </a:pPr>
            <a:r>
              <a:rPr lang="en-US" dirty="0" smtClean="0"/>
              <a:t>raise BP by vasoconstriction</a:t>
            </a:r>
          </a:p>
          <a:p>
            <a:pPr lvl="1" eaLnBrk="1" hangingPunct="1">
              <a:buFont typeface="Arial" charset="0"/>
              <a:buChar char="•"/>
            </a:pPr>
            <a:r>
              <a:rPr lang="en-US" dirty="0" smtClean="0"/>
              <a:t>anti-inflammatory effects reduced (skin cream)</a:t>
            </a:r>
          </a:p>
          <a:p>
            <a:pPr lvl="2" eaLnBrk="1" hangingPunct="1">
              <a:buFont typeface="Arial" charset="0"/>
              <a:buChar char="–"/>
            </a:pPr>
            <a:r>
              <a:rPr lang="en-US" dirty="0" smtClean="0"/>
              <a:t>reduce release of histamine from mast cells</a:t>
            </a:r>
          </a:p>
          <a:p>
            <a:pPr lvl="2" eaLnBrk="1" hangingPunct="1">
              <a:buFont typeface="Arial" charset="0"/>
              <a:buChar char="–"/>
            </a:pPr>
            <a:r>
              <a:rPr lang="en-US" dirty="0" smtClean="0"/>
              <a:t>decrease capillary permeability</a:t>
            </a:r>
          </a:p>
          <a:p>
            <a:pPr lvl="2" eaLnBrk="1" hangingPunct="1">
              <a:buFont typeface="Arial" charset="0"/>
              <a:buChar char="–"/>
            </a:pPr>
            <a:r>
              <a:rPr lang="en-US" dirty="0" smtClean="0"/>
              <a:t>depress </a:t>
            </a:r>
            <a:r>
              <a:rPr lang="en-US" dirty="0" err="1" smtClean="0"/>
              <a:t>phagocytosis</a:t>
            </a:r>
            <a:endParaRPr lang="en-US" dirty="0" smtClean="0"/>
          </a:p>
          <a:p>
            <a:pPr eaLnBrk="1" hangingPunct="1"/>
            <a:endParaRPr lang="en-US" baseline="30000" dirty="0" smtClean="0"/>
          </a:p>
          <a:p>
            <a:pPr lvl="1" eaLnBrk="1" hangingPunct="1">
              <a:buFont typeface="Arial" charset="0"/>
              <a:buChar char="•"/>
            </a:pPr>
            <a:endParaRPr lang="en-US" dirty="0" smtClean="0"/>
          </a:p>
          <a:p>
            <a:endParaRPr lang="en-AU" dirty="0"/>
          </a:p>
        </p:txBody>
      </p:sp>
      <p:sp>
        <p:nvSpPr>
          <p:cNvPr id="4" name="Header Placeholder 3"/>
          <p:cNvSpPr>
            <a:spLocks noGrp="1"/>
          </p:cNvSpPr>
          <p:nvPr>
            <p:ph type="hdr" sz="quarter" idx="10"/>
          </p:nvPr>
        </p:nvSpPr>
        <p:spPr/>
        <p:txBody>
          <a:bodyPr/>
          <a:lstStyle/>
          <a:p>
            <a:pPr>
              <a:defRPr/>
            </a:pPr>
            <a:r>
              <a:rPr lang="en-AU" smtClean="0"/>
              <a:t>MediHerb: Our History and Philosophy</a:t>
            </a:r>
            <a:endParaRPr lang="en-AU"/>
          </a:p>
        </p:txBody>
      </p:sp>
      <p:sp>
        <p:nvSpPr>
          <p:cNvPr id="5" name="Slide Number Placeholder 4"/>
          <p:cNvSpPr>
            <a:spLocks noGrp="1"/>
          </p:cNvSpPr>
          <p:nvPr>
            <p:ph type="sldNum" sz="quarter" idx="11"/>
          </p:nvPr>
        </p:nvSpPr>
        <p:spPr/>
        <p:txBody>
          <a:bodyPr/>
          <a:lstStyle/>
          <a:p>
            <a:pPr>
              <a:defRPr/>
            </a:pPr>
            <a:fld id="{D30F6C8F-966B-492A-A3A6-2B603B70AC2B}" type="slidenum">
              <a:rPr lang="en-AU" smtClean="0"/>
              <a:pPr>
                <a:defRPr/>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pPr>
              <a:buNone/>
            </a:pPr>
            <a:r>
              <a:rPr lang="en-US" dirty="0" smtClean="0">
                <a:ea typeface="MS PGothic" pitchFamily="34" charset="-128"/>
              </a:rPr>
              <a:t>In addition to its role as a stress response hormone, cortisol plays many key roles in almost every physiological system</a:t>
            </a:r>
            <a:r>
              <a:rPr lang="en-AU" dirty="0" smtClean="0"/>
              <a:t>:</a:t>
            </a:r>
          </a:p>
          <a:p>
            <a:r>
              <a:rPr lang="en-AU" dirty="0" smtClean="0"/>
              <a:t>Central nervous system</a:t>
            </a:r>
          </a:p>
          <a:p>
            <a:r>
              <a:rPr lang="en-AU" dirty="0" smtClean="0"/>
              <a:t>Activity and direction of energy metabolism</a:t>
            </a:r>
          </a:p>
          <a:p>
            <a:r>
              <a:rPr lang="en-AU" dirty="0" smtClean="0"/>
              <a:t>Maintenance of a proper cardiovascular tone</a:t>
            </a:r>
          </a:p>
          <a:p>
            <a:r>
              <a:rPr lang="en-AU" dirty="0" smtClean="0"/>
              <a:t>Activity and quality of immune system and inflammatory responses</a:t>
            </a:r>
          </a:p>
          <a:p>
            <a:r>
              <a:rPr lang="en-AU" dirty="0" smtClean="0"/>
              <a:t>Growth and reproduction</a:t>
            </a:r>
          </a:p>
          <a:p>
            <a:endParaRPr lang="en-US" dirty="0" smtClean="0"/>
          </a:p>
        </p:txBody>
      </p:sp>
      <p:sp>
        <p:nvSpPr>
          <p:cNvPr id="193540" name="Slide Number Placeholder 3"/>
          <p:cNvSpPr>
            <a:spLocks noGrp="1"/>
          </p:cNvSpPr>
          <p:nvPr>
            <p:ph type="sldNum" sz="quarter" idx="5"/>
          </p:nvPr>
        </p:nvSpPr>
        <p:spPr>
          <a:noFill/>
        </p:spPr>
        <p:txBody>
          <a:bodyPr/>
          <a:lstStyle/>
          <a:p>
            <a:fld id="{33FB34DF-3F8B-4E15-8E11-01D4DCE5571F}" type="slidenum">
              <a:rPr lang="en-AU" smtClean="0"/>
              <a:pPr/>
              <a:t>8</a:t>
            </a:fld>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Negative Feedback</a:t>
            </a:r>
            <a:r>
              <a:rPr lang="en-US" baseline="0" dirty="0" smtClean="0"/>
              <a:t> </a:t>
            </a:r>
            <a:r>
              <a:rPr lang="en-US" dirty="0" smtClean="0"/>
              <a:t>Regulation of Cortisol</a:t>
            </a:r>
          </a:p>
          <a:p>
            <a:pPr marL="0" indent="0" eaLnBrk="1" hangingPunct="1">
              <a:buNone/>
            </a:pPr>
            <a:r>
              <a:rPr lang="en-US" dirty="0" smtClean="0"/>
              <a:t>High CRH and low cortisol promote release of ACTH</a:t>
            </a:r>
          </a:p>
          <a:p>
            <a:pPr marL="0" indent="0" eaLnBrk="1" hangingPunct="1">
              <a:buNone/>
            </a:pPr>
            <a:r>
              <a:rPr lang="en-US" dirty="0" smtClean="0"/>
              <a:t>Complicated by hyper and hyposensitivity of target tissue</a:t>
            </a:r>
          </a:p>
          <a:p>
            <a:r>
              <a:rPr lang="en-AU" dirty="0" smtClean="0"/>
              <a:t>Clinically we want to create</a:t>
            </a:r>
            <a:r>
              <a:rPr lang="en-AU" baseline="0" dirty="0" smtClean="0"/>
              <a:t> harmony in the HPA axis</a:t>
            </a:r>
          </a:p>
          <a:p>
            <a:endParaRPr lang="en-AU" baseline="0" dirty="0" smtClean="0"/>
          </a:p>
          <a:p>
            <a:r>
              <a:rPr lang="en-AU" dirty="0" smtClean="0"/>
              <a:t>Acute ethanol administration activates the </a:t>
            </a:r>
            <a:r>
              <a:rPr lang="en-AU" dirty="0" err="1" smtClean="0"/>
              <a:t>hypothalamo</a:t>
            </a:r>
            <a:r>
              <a:rPr lang="en-AU" dirty="0" smtClean="0"/>
              <a:t>-pituitary-adrenal axis</a:t>
            </a:r>
          </a:p>
          <a:p>
            <a:r>
              <a:rPr lang="en-AU" dirty="0" smtClean="0"/>
              <a:t>Animal studies show that ethanol can decrease hypothalamic sensitivity to </a:t>
            </a:r>
            <a:r>
              <a:rPr lang="en-AU" dirty="0" err="1" smtClean="0"/>
              <a:t>glucocorticoid</a:t>
            </a:r>
            <a:r>
              <a:rPr lang="en-AU" dirty="0" smtClean="0"/>
              <a:t> feedback with a resulting </a:t>
            </a:r>
            <a:r>
              <a:rPr lang="en-AU" dirty="0" err="1" smtClean="0"/>
              <a:t>hypersecretion</a:t>
            </a:r>
            <a:r>
              <a:rPr lang="en-AU" dirty="0" smtClean="0"/>
              <a:t> of CRH</a:t>
            </a:r>
          </a:p>
          <a:p>
            <a:r>
              <a:rPr lang="en-AU" dirty="0" smtClean="0"/>
              <a:t>Liver effects of ethanol may decrease CBG synthesis and increase free cortisol concentrations</a:t>
            </a:r>
          </a:p>
          <a:p>
            <a:endParaRPr lang="en-AU" dirty="0"/>
          </a:p>
        </p:txBody>
      </p:sp>
      <p:sp>
        <p:nvSpPr>
          <p:cNvPr id="4" name="Header Placeholder 3"/>
          <p:cNvSpPr>
            <a:spLocks noGrp="1"/>
          </p:cNvSpPr>
          <p:nvPr>
            <p:ph type="hdr" sz="quarter" idx="10"/>
          </p:nvPr>
        </p:nvSpPr>
        <p:spPr/>
        <p:txBody>
          <a:bodyPr/>
          <a:lstStyle/>
          <a:p>
            <a:pPr algn="ctr"/>
            <a:r>
              <a:rPr lang="en-AU" smtClean="0"/>
              <a:t>Relieving Stress Through Adrenal Support</a:t>
            </a:r>
          </a:p>
          <a:p>
            <a:pPr algn="ctr"/>
            <a:r>
              <a:rPr lang="en-AU" smtClean="0"/>
              <a:t>Part One</a:t>
            </a:r>
            <a:endParaRPr lang="en-AU" dirty="0"/>
          </a:p>
        </p:txBody>
      </p:sp>
      <p:sp>
        <p:nvSpPr>
          <p:cNvPr id="5" name="Slide Number Placeholder 4"/>
          <p:cNvSpPr>
            <a:spLocks noGrp="1"/>
          </p:cNvSpPr>
          <p:nvPr>
            <p:ph type="sldNum" sz="quarter" idx="11"/>
          </p:nvPr>
        </p:nvSpPr>
        <p:spPr/>
        <p:txBody>
          <a:bodyPr/>
          <a:lstStyle/>
          <a:p>
            <a:pPr>
              <a:defRPr/>
            </a:pPr>
            <a:fld id="{D30F6C8F-966B-492A-A3A6-2B603B70AC2B}" type="slidenum">
              <a:rPr lang="en-AU" smtClean="0"/>
              <a:pPr>
                <a:defRPr/>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AF695F2-2EA5-445A-BAD4-0475F6BB7E3D}" type="slidenum">
              <a:rPr lang="en-US"/>
              <a:pPr>
                <a:defRPr/>
              </a:pPr>
              <a:t>‹#›</a:t>
            </a:fld>
            <a:endParaRPr lang="en-US"/>
          </a:p>
        </p:txBody>
      </p:sp>
    </p:spTree>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FAEBB2A-54B6-4EFC-A3C2-15C27DBD7E71}" type="slidenum">
              <a:rPr lang="en-US"/>
              <a:pPr>
                <a:defRPr/>
              </a:pPr>
              <a:t>‹#›</a:t>
            </a:fld>
            <a:endParaRPr lang="en-US"/>
          </a:p>
        </p:txBody>
      </p:sp>
    </p:spTree>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74638"/>
            <a:ext cx="21605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825" y="274638"/>
            <a:ext cx="63293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F7B207A-A27C-49E6-BD46-DFA109ADD9F2}" type="slidenum">
              <a:rPr lang="en-US"/>
              <a:pPr>
                <a:defRPr/>
              </a:pPr>
              <a:t>‹#›</a:t>
            </a:fld>
            <a:endParaRPr lang="en-US"/>
          </a:p>
        </p:txBody>
      </p:sp>
    </p:spTree>
  </p:cSld>
  <p:clrMapOvr>
    <a:masterClrMapping/>
  </p:clrMapOvr>
  <p:transition spd="med">
    <p:pull dir="d"/>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228600" y="12192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228600" y="38100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5"/>
          <p:cNvSpPr>
            <a:spLocks noGrp="1" noChangeArrowheads="1"/>
          </p:cNvSpPr>
          <p:nvPr>
            <p:ph type="ftr" sz="quarter" idx="10"/>
          </p:nvPr>
        </p:nvSpPr>
        <p:spPr>
          <a:xfrm>
            <a:off x="0" y="6553200"/>
            <a:ext cx="6858000" cy="3048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7924800" y="6553200"/>
            <a:ext cx="1219200" cy="304800"/>
          </a:xfrm>
        </p:spPr>
        <p:txBody>
          <a:bodyPr/>
          <a:lstStyle>
            <a:lvl1pPr>
              <a:defRPr/>
            </a:lvl1pPr>
          </a:lstStyle>
          <a:p>
            <a:pPr>
              <a:defRPr/>
            </a:pPr>
            <a:fld id="{F80A9C41-ADE6-4231-A514-113C96BEFE15}" type="slidenum">
              <a:rPr lang="en-US"/>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5860"/>
            <a:ext cx="7772400" cy="2314591"/>
          </a:xfrm>
        </p:spPr>
        <p:txBody>
          <a:bodyPr/>
          <a:lstStyle>
            <a:lvl1pPr>
              <a:defRPr sz="5400">
                <a:latin typeface="Interstate-Bold" pitchFamily="2" charset="0"/>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Interstate-Ligh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z="1600">
                <a:solidFill>
                  <a:schemeClr val="bg1"/>
                </a:solidFill>
                <a:latin typeface="Tahoma" pitchFamily="34" charset="0"/>
                <a:ea typeface="Tahoma" pitchFamily="34" charset="0"/>
                <a:cs typeface="Tahoma" pitchFamily="34" charset="0"/>
              </a:defRPr>
            </a:lvl1pPr>
          </a:lstStyle>
          <a:p>
            <a:pPr>
              <a:defRPr/>
            </a:pPr>
            <a:fld id="{C3A1FC38-A542-4F0A-96C5-9BD11194C92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blipFill dpi="0" rotWithShape="1">
          <a:blip r:embed="rId2" cstate="print">
            <a:lum/>
          </a:blip>
          <a:srcRect/>
          <a:stretch>
            <a:fillRect l="-16000" r="-4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lvl1pPr>
              <a:defRPr>
                <a:latin typeface="Interstate-Light" pitchFamily="2" charset="0"/>
              </a:defRPr>
            </a:lvl1pPr>
            <a:lvl2pPr>
              <a:defRPr>
                <a:latin typeface="Interstate-Light" pitchFamily="2" charset="0"/>
              </a:defRPr>
            </a:lvl2pPr>
            <a:lvl3pPr>
              <a:defRPr>
                <a:latin typeface="Interstate-Light" pitchFamily="2" charset="0"/>
              </a:defRPr>
            </a:lvl3pPr>
            <a:lvl4pPr>
              <a:defRPr>
                <a:latin typeface="Interstate-Light" pitchFamily="2" charset="0"/>
              </a:defRPr>
            </a:lvl4pPr>
            <a:lvl5pPr>
              <a:defRPr>
                <a:latin typeface="Interstate-Light" pitchFamily="2" charset="0"/>
              </a:defRPr>
            </a:lvl5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63116" y="6356350"/>
            <a:ext cx="2133600" cy="365125"/>
          </a:xfrm>
        </p:spPr>
        <p:txBody>
          <a:bodyPr/>
          <a:lstStyle>
            <a:lvl1pPr>
              <a:defRPr>
                <a:latin typeface="Tahoma" pitchFamily="34" charset="0"/>
                <a:ea typeface="Tahoma" pitchFamily="34" charset="0"/>
                <a:cs typeface="Tahoma" pitchFamily="34" charset="0"/>
              </a:defRPr>
            </a:lvl1pPr>
          </a:lstStyle>
          <a:p>
            <a:pPr>
              <a:defRPr/>
            </a:pPr>
            <a:fld id="{BAA73386-0CCB-4682-81A7-FE701FA5401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0A40DB-F974-4322-8971-770E1D95901A}"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6E0DE9-BF3A-42E8-BF90-4C1B40ABB64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E618AFC-66C3-4A96-8E40-11F6B2A980C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6873EAB-4369-41FC-8AC2-27CB7379783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302E5B-3364-4CC2-A21B-E78B42F28F1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8642350" cy="93978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0825" y="1357298"/>
            <a:ext cx="8642350" cy="5286412"/>
          </a:xfrm>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a:xfrm>
            <a:off x="6643702" y="6381750"/>
            <a:ext cx="2133600" cy="476250"/>
          </a:xfrm>
        </p:spPr>
        <p:txBody>
          <a:bodyPr/>
          <a:lstStyle>
            <a:lvl1pPr>
              <a:defRPr sz="1800" b="1" smtClean="0">
                <a:latin typeface="+mn-lt"/>
              </a:defRPr>
            </a:lvl1pPr>
          </a:lstStyle>
          <a:p>
            <a:pPr>
              <a:defRPr/>
            </a:pPr>
            <a:fld id="{17802E49-5330-4652-BDFA-8522AD8263EB}" type="slidenum">
              <a:rPr lang="en-US" smtClean="0"/>
              <a:pPr>
                <a:defRPr/>
              </a:pPr>
              <a:t>‹#›</a:t>
            </a:fld>
            <a:endParaRPr lang="en-US" dirty="0"/>
          </a:p>
        </p:txBody>
      </p:sp>
    </p:spTree>
  </p:cSld>
  <p:clrMapOvr>
    <a:masterClrMapping/>
  </p:clrMapOvr>
  <p:transition spd="med">
    <p:pull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F366FD-9220-4389-8369-87D2375453C9}"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BC1C68-C375-4CBE-895C-57A172B4D98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615496-DBBF-4C8C-A78D-C22D4D67EF30}"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7E4BF4-8FF4-4AFD-A444-C3632EED643B}"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228600" y="12192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228600" y="38100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5"/>
          <p:cNvSpPr>
            <a:spLocks noGrp="1" noChangeArrowheads="1"/>
          </p:cNvSpPr>
          <p:nvPr>
            <p:ph type="ftr" sz="quarter" idx="10"/>
          </p:nvPr>
        </p:nvSpPr>
        <p:spPr>
          <a:xfrm>
            <a:off x="0" y="6553200"/>
            <a:ext cx="6858000" cy="3048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7924800" y="6553200"/>
            <a:ext cx="1219200" cy="304800"/>
          </a:xfrm>
        </p:spPr>
        <p:txBody>
          <a:bodyPr/>
          <a:lstStyle>
            <a:lvl1pPr>
              <a:defRPr/>
            </a:lvl1pPr>
          </a:lstStyle>
          <a:p>
            <a:pPr>
              <a:defRPr/>
            </a:pPr>
            <a:fld id="{F80A9C41-ADE6-4231-A514-113C96BEFE15}" type="slidenum">
              <a:rPr lang="en-US"/>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831CD51-232A-473C-BE88-D2B32E93583D}" type="slidenum">
              <a:rPr lang="en-US"/>
              <a:pPr>
                <a:defRPr/>
              </a:pPr>
              <a:t>‹#›</a:t>
            </a:fld>
            <a:endParaRPr lang="en-US"/>
          </a:p>
        </p:txBody>
      </p:sp>
    </p:spTree>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0825"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DBF3C8E-4A99-4455-9248-9D05805B9329}" type="slidenum">
              <a:rPr lang="en-US"/>
              <a:pPr>
                <a:defRPr/>
              </a:pPr>
              <a:t>‹#›</a:t>
            </a:fld>
            <a:endParaRPr lang="en-US"/>
          </a:p>
        </p:txBody>
      </p:sp>
    </p:spTree>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969DBD4-04E6-46BC-B3F6-21D7E0ABEE77}" type="slidenum">
              <a:rPr lang="en-US"/>
              <a:pPr>
                <a:defRPr/>
              </a:pPr>
              <a:t>‹#›</a:t>
            </a:fld>
            <a:endParaRPr lang="en-US"/>
          </a:p>
        </p:txBody>
      </p:sp>
    </p:spTree>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DBC8AA5D-82DB-4381-A2E7-CF15E663FD4D}" type="slidenum">
              <a:rPr lang="en-US"/>
              <a:pPr>
                <a:defRPr/>
              </a:pPr>
              <a:t>‹#›</a:t>
            </a:fld>
            <a:endParaRPr lang="en-US"/>
          </a:p>
        </p:txBody>
      </p:sp>
    </p:spTree>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CC370444-BCB9-400C-AB09-B2DADF7A0F6F}" type="slidenum">
              <a:rPr lang="en-US"/>
              <a:pPr>
                <a:defRPr/>
              </a:pPr>
              <a:t>‹#›</a:t>
            </a:fld>
            <a:endParaRPr lang="en-US"/>
          </a:p>
        </p:txBody>
      </p:sp>
    </p:spTree>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28C72B8-5EBF-4F5B-9424-81808E18C3A7}" type="slidenum">
              <a:rPr lang="en-US"/>
              <a:pPr>
                <a:defRPr/>
              </a:pPr>
              <a:t>‹#›</a:t>
            </a:fld>
            <a:endParaRPr lang="en-US"/>
          </a:p>
        </p:txBody>
      </p:sp>
    </p:spTree>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A18F488-D5C6-4E07-9178-1D273697CFD5}" type="slidenum">
              <a:rPr lang="en-US"/>
              <a:pPr>
                <a:defRPr/>
              </a:pPr>
              <a:t>‹#›</a:t>
            </a:fld>
            <a:endParaRPr lang="en-US"/>
          </a:p>
        </p:txBody>
      </p:sp>
    </p:spTree>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665602"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en-US">
              <a:cs typeface="+mn-cs"/>
            </a:endParaRPr>
          </a:p>
        </p:txBody>
      </p:sp>
      <p:sp>
        <p:nvSpPr>
          <p:cNvPr id="1027" name="Rectangle 3"/>
          <p:cNvSpPr>
            <a:spLocks noGrp="1" noChangeArrowheads="1"/>
          </p:cNvSpPr>
          <p:nvPr>
            <p:ph type="title"/>
          </p:nvPr>
        </p:nvSpPr>
        <p:spPr bwMode="auto">
          <a:xfrm>
            <a:off x="250825" y="274638"/>
            <a:ext cx="864235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250825" y="1357313"/>
            <a:ext cx="8642350" cy="5286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endParaRPr lang="en-US" smtClean="0"/>
          </a:p>
        </p:txBody>
      </p:sp>
      <p:sp>
        <p:nvSpPr>
          <p:cNvPr id="66560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66560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665607" name="Rectangle 7"/>
          <p:cNvSpPr>
            <a:spLocks noGrp="1" noChangeArrowheads="1"/>
          </p:cNvSpPr>
          <p:nvPr>
            <p:ph type="sldNum" sz="quarter" idx="4"/>
          </p:nvPr>
        </p:nvSpPr>
        <p:spPr bwMode="auto">
          <a:xfrm>
            <a:off x="6572250" y="62150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42D5969F-FCB9-4156-A1A7-F625971B6B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spd="med">
    <p:pull dir="d"/>
  </p:transition>
  <p:timing>
    <p:tnLst>
      <p:par>
        <p:cTn id="1" dur="indefinite" restart="never" nodeType="tmRoot"/>
      </p:par>
    </p:tnLst>
  </p:timing>
  <p:hf hdr="0" ftr="0" dt="0"/>
  <p:txStyles>
    <p:titleStyle>
      <a:lvl1pPr marL="354013" indent="-354013" algn="ctr" rtl="0" eaLnBrk="0" fontAlgn="base" hangingPunct="0">
        <a:spcBef>
          <a:spcPct val="0"/>
        </a:spcBef>
        <a:spcAft>
          <a:spcPct val="0"/>
        </a:spcAft>
        <a:defRPr sz="4400">
          <a:solidFill>
            <a:schemeClr val="tx1"/>
          </a:solidFill>
          <a:latin typeface="+mj-lt"/>
          <a:ea typeface="+mj-ea"/>
          <a:cs typeface="+mj-cs"/>
        </a:defRPr>
      </a:lvl1pPr>
      <a:lvl2pPr marL="354013" indent="-354013" algn="ctr" rtl="0" eaLnBrk="0" fontAlgn="base" hangingPunct="0">
        <a:spcBef>
          <a:spcPct val="0"/>
        </a:spcBef>
        <a:spcAft>
          <a:spcPct val="0"/>
        </a:spcAft>
        <a:defRPr sz="4400">
          <a:solidFill>
            <a:schemeClr val="tx1"/>
          </a:solidFill>
          <a:latin typeface="Tahoma" pitchFamily="34" charset="0"/>
          <a:cs typeface="Arial" charset="0"/>
        </a:defRPr>
      </a:lvl2pPr>
      <a:lvl3pPr marL="354013" indent="-354013" algn="ctr" rtl="0" eaLnBrk="0" fontAlgn="base" hangingPunct="0">
        <a:spcBef>
          <a:spcPct val="0"/>
        </a:spcBef>
        <a:spcAft>
          <a:spcPct val="0"/>
        </a:spcAft>
        <a:defRPr sz="4400">
          <a:solidFill>
            <a:schemeClr val="tx1"/>
          </a:solidFill>
          <a:latin typeface="Tahoma" pitchFamily="34" charset="0"/>
          <a:cs typeface="Arial" charset="0"/>
        </a:defRPr>
      </a:lvl3pPr>
      <a:lvl4pPr marL="354013" indent="-354013" algn="ctr" rtl="0" eaLnBrk="0" fontAlgn="base" hangingPunct="0">
        <a:spcBef>
          <a:spcPct val="0"/>
        </a:spcBef>
        <a:spcAft>
          <a:spcPct val="0"/>
        </a:spcAft>
        <a:defRPr sz="4400">
          <a:solidFill>
            <a:schemeClr val="tx1"/>
          </a:solidFill>
          <a:latin typeface="Tahoma" pitchFamily="34" charset="0"/>
          <a:cs typeface="Arial" charset="0"/>
        </a:defRPr>
      </a:lvl4pPr>
      <a:lvl5pPr marL="354013" indent="-354013" algn="ctr" rtl="0" eaLnBrk="0" fontAlgn="base" hangingPunct="0">
        <a:spcBef>
          <a:spcPct val="0"/>
        </a:spcBef>
        <a:spcAft>
          <a:spcPct val="0"/>
        </a:spcAft>
        <a:defRPr sz="4400">
          <a:solidFill>
            <a:schemeClr val="tx1"/>
          </a:solidFill>
          <a:latin typeface="Tahoma" pitchFamily="34" charset="0"/>
          <a:cs typeface="Arial" charset="0"/>
        </a:defRPr>
      </a:lvl5pPr>
      <a:lvl6pPr marL="811213" algn="ctr" rtl="0" fontAlgn="base">
        <a:spcBef>
          <a:spcPct val="0"/>
        </a:spcBef>
        <a:spcAft>
          <a:spcPct val="0"/>
        </a:spcAft>
        <a:defRPr sz="4400">
          <a:solidFill>
            <a:schemeClr val="tx1"/>
          </a:solidFill>
          <a:latin typeface="Tahoma" pitchFamily="34" charset="0"/>
          <a:cs typeface="Arial" charset="0"/>
        </a:defRPr>
      </a:lvl6pPr>
      <a:lvl7pPr marL="1268413" algn="ctr" rtl="0" fontAlgn="base">
        <a:spcBef>
          <a:spcPct val="0"/>
        </a:spcBef>
        <a:spcAft>
          <a:spcPct val="0"/>
        </a:spcAft>
        <a:defRPr sz="4400">
          <a:solidFill>
            <a:schemeClr val="tx1"/>
          </a:solidFill>
          <a:latin typeface="Tahoma" pitchFamily="34" charset="0"/>
          <a:cs typeface="Arial" charset="0"/>
        </a:defRPr>
      </a:lvl7pPr>
      <a:lvl8pPr marL="1725613" algn="ctr" rtl="0" fontAlgn="base">
        <a:spcBef>
          <a:spcPct val="0"/>
        </a:spcBef>
        <a:spcAft>
          <a:spcPct val="0"/>
        </a:spcAft>
        <a:defRPr sz="4400">
          <a:solidFill>
            <a:schemeClr val="tx1"/>
          </a:solidFill>
          <a:latin typeface="Tahoma" pitchFamily="34" charset="0"/>
          <a:cs typeface="Arial" charset="0"/>
        </a:defRPr>
      </a:lvl8pPr>
      <a:lvl9pPr marL="2182813" algn="ctr" rtl="0" fontAlgn="base">
        <a:spcBef>
          <a:spcPct val="0"/>
        </a:spcBef>
        <a:spcAft>
          <a:spcPct val="0"/>
        </a:spcAft>
        <a:defRPr sz="4400">
          <a:solidFill>
            <a:schemeClr val="tx1"/>
          </a:solidFill>
          <a:latin typeface="Tahoma" pitchFamily="34" charset="0"/>
          <a:cs typeface="Arial" charset="0"/>
        </a:defRPr>
      </a:lvl9pPr>
    </p:titleStyle>
    <p:bodyStyle>
      <a:lvl1pPr marL="342900" indent="-342900" algn="l" rtl="0" eaLnBrk="0" fontAlgn="base" hangingPunct="0">
        <a:spcBef>
          <a:spcPct val="20000"/>
        </a:spcBef>
        <a:spcAft>
          <a:spcPct val="0"/>
        </a:spcAft>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6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26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26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14" cstate="print">
            <a:lum/>
          </a:blip>
          <a:srcRect/>
          <a:stretch>
            <a:fillRect l="-19000" r="-19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7463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2051" name="Text Placeholder 2"/>
          <p:cNvSpPr>
            <a:spLocks noGrp="1"/>
          </p:cNvSpPr>
          <p:nvPr>
            <p:ph type="body" idx="1"/>
          </p:nvPr>
        </p:nvSpPr>
        <p:spPr bwMode="auto">
          <a:xfrm>
            <a:off x="250825" y="1600200"/>
            <a:ext cx="8713788"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600">
                <a:solidFill>
                  <a:schemeClr val="bg1"/>
                </a:solidFill>
                <a:latin typeface="+mn-lt"/>
                <a:cs typeface="+mn-cs"/>
              </a:defRPr>
            </a:lvl1pPr>
          </a:lstStyle>
          <a:p>
            <a:pPr>
              <a:defRPr/>
            </a:pPr>
            <a:fld id="{A5BD32A4-9770-4068-953B-174297D37E1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ctr" rtl="0" eaLnBrk="0" fontAlgn="base" hangingPunct="0">
        <a:spcBef>
          <a:spcPct val="0"/>
        </a:spcBef>
        <a:spcAft>
          <a:spcPct val="0"/>
        </a:spcAft>
        <a:defRPr sz="4400" kern="1200">
          <a:solidFill>
            <a:schemeClr val="bg1"/>
          </a:solidFill>
          <a:latin typeface="Interstate-Bold" pitchFamily="2" charset="0"/>
          <a:ea typeface="+mj-ea"/>
          <a:cs typeface="+mj-cs"/>
        </a:defRPr>
      </a:lvl1pPr>
      <a:lvl2pPr algn="ctr" rtl="0" eaLnBrk="0" fontAlgn="base" hangingPunct="0">
        <a:spcBef>
          <a:spcPct val="0"/>
        </a:spcBef>
        <a:spcAft>
          <a:spcPct val="0"/>
        </a:spcAft>
        <a:defRPr sz="4400">
          <a:solidFill>
            <a:schemeClr val="bg1"/>
          </a:solidFill>
          <a:latin typeface="Interstate-Bold" pitchFamily="2" charset="0"/>
        </a:defRPr>
      </a:lvl2pPr>
      <a:lvl3pPr algn="ctr" rtl="0" eaLnBrk="0" fontAlgn="base" hangingPunct="0">
        <a:spcBef>
          <a:spcPct val="0"/>
        </a:spcBef>
        <a:spcAft>
          <a:spcPct val="0"/>
        </a:spcAft>
        <a:defRPr sz="4400">
          <a:solidFill>
            <a:schemeClr val="bg1"/>
          </a:solidFill>
          <a:latin typeface="Interstate-Bold" pitchFamily="2" charset="0"/>
        </a:defRPr>
      </a:lvl3pPr>
      <a:lvl4pPr algn="ctr" rtl="0" eaLnBrk="0" fontAlgn="base" hangingPunct="0">
        <a:spcBef>
          <a:spcPct val="0"/>
        </a:spcBef>
        <a:spcAft>
          <a:spcPct val="0"/>
        </a:spcAft>
        <a:defRPr sz="4400">
          <a:solidFill>
            <a:schemeClr val="bg1"/>
          </a:solidFill>
          <a:latin typeface="Interstate-Bold" pitchFamily="2" charset="0"/>
        </a:defRPr>
      </a:lvl4pPr>
      <a:lvl5pPr algn="ctr" rtl="0" eaLnBrk="0" fontAlgn="base" hangingPunct="0">
        <a:spcBef>
          <a:spcPct val="0"/>
        </a:spcBef>
        <a:spcAft>
          <a:spcPct val="0"/>
        </a:spcAft>
        <a:defRPr sz="4400">
          <a:solidFill>
            <a:schemeClr val="bg1"/>
          </a:solidFill>
          <a:latin typeface="Interstate-Bold" pitchFamily="2"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600" kern="1200">
          <a:solidFill>
            <a:schemeClr val="bg1"/>
          </a:solidFill>
          <a:latin typeface="Interstate-Light" pitchFamily="2" charset="0"/>
          <a:ea typeface="+mn-ea"/>
          <a:cs typeface="+mn-cs"/>
        </a:defRPr>
      </a:lvl1pPr>
      <a:lvl2pPr marL="742950" indent="-285750" algn="l" rtl="0" eaLnBrk="0" fontAlgn="base" hangingPunct="0">
        <a:spcBef>
          <a:spcPct val="20000"/>
        </a:spcBef>
        <a:spcAft>
          <a:spcPct val="0"/>
        </a:spcAft>
        <a:buFont typeface="Wingdings" pitchFamily="2" charset="2"/>
        <a:buChar char="§"/>
        <a:defRPr sz="2600" kern="1200">
          <a:solidFill>
            <a:schemeClr val="bg1"/>
          </a:solidFill>
          <a:latin typeface="Interstate-Light" pitchFamily="2"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idx="1"/>
          </p:nvPr>
        </p:nvSpPr>
        <p:spPr>
          <a:xfrm>
            <a:off x="662153" y="1592317"/>
            <a:ext cx="7614744" cy="3373820"/>
          </a:xfrm>
        </p:spPr>
        <p:txBody>
          <a:bodyPr/>
          <a:lstStyle/>
          <a:p>
            <a:pPr algn="ctr">
              <a:buNone/>
            </a:pPr>
            <a:r>
              <a:rPr lang="en-AU" sz="6600" dirty="0" smtClean="0">
                <a:latin typeface="Interstate-Bold" pitchFamily="2" charset="0"/>
              </a:rPr>
              <a:t>New Solutions for Supporting Adrenal Health</a:t>
            </a:r>
          </a:p>
        </p:txBody>
      </p:sp>
      <p:sp>
        <p:nvSpPr>
          <p:cNvPr id="6" name="Slide Number Placeholder 5"/>
          <p:cNvSpPr>
            <a:spLocks noGrp="1"/>
          </p:cNvSpPr>
          <p:nvPr>
            <p:ph type="sldNum" sz="quarter" idx="12"/>
          </p:nvPr>
        </p:nvSpPr>
        <p:spPr/>
        <p:txBody>
          <a:bodyPr/>
          <a:lstStyle/>
          <a:p>
            <a:pPr>
              <a:defRPr/>
            </a:pPr>
            <a:fld id="{17802E49-5330-4652-BDFA-8522AD8263EB}" type="slidenum">
              <a:rPr lang="en-US" smtClean="0"/>
              <a:pPr>
                <a:defRPr/>
              </a:pPr>
              <a:t>1</a:t>
            </a:fld>
            <a:endParaRPr lang="en-US" dirty="0"/>
          </a:p>
        </p:txBody>
      </p:sp>
      <p:sp>
        <p:nvSpPr>
          <p:cNvPr id="3075" name="Rectangle 3"/>
          <p:cNvSpPr>
            <a:spLocks noChangeArrowheads="1"/>
          </p:cNvSpPr>
          <p:nvPr/>
        </p:nvSpPr>
        <p:spPr bwMode="auto">
          <a:xfrm>
            <a:off x="2051050" y="692150"/>
            <a:ext cx="4826000" cy="2736850"/>
          </a:xfrm>
          <a:prstGeom prst="rect">
            <a:avLst/>
          </a:prstGeom>
          <a:noFill/>
          <a:ln w="9525">
            <a:noFill/>
            <a:miter lim="800000"/>
            <a:headEnd/>
            <a:tailEnd/>
          </a:ln>
        </p:spPr>
        <p:txBody>
          <a:bodyPr anchor="ctr"/>
          <a:lstStyle/>
          <a:p>
            <a:pPr algn="ctr">
              <a:lnSpc>
                <a:spcPct val="90000"/>
              </a:lnSpc>
            </a:pPr>
            <a:endParaRPr lang="en-AU" sz="4400" dirty="0">
              <a:latin typeface="Tahoma" pitchFamily="34" charset="0"/>
            </a:endParaRPr>
          </a:p>
        </p:txBody>
      </p:sp>
      <p:sp>
        <p:nvSpPr>
          <p:cNvPr id="3076" name="Rectangle 4"/>
          <p:cNvSpPr>
            <a:spLocks noChangeArrowheads="1"/>
          </p:cNvSpPr>
          <p:nvPr/>
        </p:nvSpPr>
        <p:spPr bwMode="auto">
          <a:xfrm>
            <a:off x="323850" y="4797425"/>
            <a:ext cx="6337300" cy="1439863"/>
          </a:xfrm>
          <a:prstGeom prst="rect">
            <a:avLst/>
          </a:prstGeom>
          <a:noFill/>
          <a:ln w="9525">
            <a:noFill/>
            <a:miter lim="800000"/>
            <a:headEnd/>
            <a:tailEnd/>
          </a:ln>
        </p:spPr>
        <p:txBody>
          <a:bodyPr/>
          <a:lstStyle/>
          <a:p>
            <a:pPr algn="ctr">
              <a:spcBef>
                <a:spcPct val="20000"/>
              </a:spcBef>
              <a:buClr>
                <a:schemeClr val="tx1"/>
              </a:buClr>
            </a:pPr>
            <a:endParaRPr lang="en-AU" sz="2400" dirty="0">
              <a:latin typeface="Tahoma" pitchFamily="34" charset="0"/>
            </a:endParaRPr>
          </a:p>
        </p:txBody>
      </p:sp>
      <p:sp>
        <p:nvSpPr>
          <p:cNvPr id="3077" name="Rectangle 5"/>
          <p:cNvSpPr>
            <a:spLocks noChangeArrowheads="1"/>
          </p:cNvSpPr>
          <p:nvPr/>
        </p:nvSpPr>
        <p:spPr bwMode="auto">
          <a:xfrm>
            <a:off x="452719" y="4805502"/>
            <a:ext cx="7715278" cy="461665"/>
          </a:xfrm>
          <a:prstGeom prst="rect">
            <a:avLst/>
          </a:prstGeom>
          <a:noFill/>
          <a:ln w="9525">
            <a:noFill/>
            <a:miter lim="800000"/>
            <a:headEnd/>
            <a:tailEnd/>
          </a:ln>
        </p:spPr>
        <p:txBody>
          <a:bodyPr wrap="square">
            <a:spAutoFit/>
          </a:bodyPr>
          <a:lstStyle/>
          <a:p>
            <a:pPr algn="ctr" eaLnBrk="0" hangingPunct="0"/>
            <a:r>
              <a:rPr lang="en-AU" sz="2400" dirty="0" smtClean="0">
                <a:latin typeface="Tahoma" pitchFamily="34" charset="0"/>
              </a:rPr>
              <a:t>Lee Carroll B.Sc.</a:t>
            </a:r>
            <a:endParaRPr lang="en-AU" sz="2400" dirty="0">
              <a:latin typeface="Tahoma" pitchFamily="34" charset="0"/>
            </a:endParaRPr>
          </a:p>
        </p:txBody>
      </p:sp>
    </p:spTree>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141288"/>
            <a:ext cx="9144000" cy="1216025"/>
          </a:xfrm>
        </p:spPr>
        <p:txBody>
          <a:bodyPr/>
          <a:lstStyle/>
          <a:p>
            <a:r>
              <a:rPr lang="en-AU" dirty="0" smtClean="0"/>
              <a:t>Cortisol Pathophysiology </a:t>
            </a:r>
          </a:p>
        </p:txBody>
      </p:sp>
      <p:sp>
        <p:nvSpPr>
          <p:cNvPr id="26627" name="Content Placeholder 2"/>
          <p:cNvSpPr>
            <a:spLocks noGrp="1"/>
          </p:cNvSpPr>
          <p:nvPr>
            <p:ph idx="1"/>
          </p:nvPr>
        </p:nvSpPr>
        <p:spPr>
          <a:xfrm>
            <a:off x="286603" y="1405719"/>
            <a:ext cx="7715037" cy="4756245"/>
          </a:xfrm>
        </p:spPr>
        <p:txBody>
          <a:bodyPr/>
          <a:lstStyle/>
          <a:p>
            <a:pPr marL="342000" indent="-342000">
              <a:spcBef>
                <a:spcPts val="672"/>
              </a:spcBef>
            </a:pPr>
            <a:r>
              <a:rPr lang="en-AU" dirty="0" smtClean="0"/>
              <a:t>HPA axis activity or sensitivity</a:t>
            </a:r>
          </a:p>
          <a:p>
            <a:pPr marL="742050" lvl="1" indent="-342000">
              <a:spcBef>
                <a:spcPts val="672"/>
              </a:spcBef>
            </a:pPr>
            <a:r>
              <a:rPr lang="en-AU" dirty="0" smtClean="0"/>
              <a:t>hypothalamus and pituitary</a:t>
            </a:r>
          </a:p>
          <a:p>
            <a:pPr marL="342000" indent="-342000">
              <a:spcBef>
                <a:spcPts val="672"/>
              </a:spcBef>
            </a:pPr>
            <a:r>
              <a:rPr lang="en-AU" dirty="0" smtClean="0"/>
              <a:t>Cortisol activity or sensitivity</a:t>
            </a:r>
          </a:p>
          <a:p>
            <a:pPr marL="742050" lvl="1" indent="-342000">
              <a:spcBef>
                <a:spcPts val="672"/>
              </a:spcBef>
            </a:pPr>
            <a:r>
              <a:rPr lang="en-AU" dirty="0" smtClean="0"/>
              <a:t>Receptor based</a:t>
            </a:r>
          </a:p>
          <a:p>
            <a:pPr marL="742050" lvl="1" indent="-342000">
              <a:spcBef>
                <a:spcPts val="672"/>
              </a:spcBef>
            </a:pPr>
            <a:r>
              <a:rPr lang="en-AU" dirty="0" smtClean="0"/>
              <a:t>Enzyme based</a:t>
            </a:r>
          </a:p>
          <a:p>
            <a:pPr marL="342000" indent="-342000"/>
            <a:r>
              <a:rPr lang="en-AU" dirty="0" smtClean="0"/>
              <a:t>Responsiveness of the target tissues to cortisol is highly variable</a:t>
            </a:r>
          </a:p>
          <a:p>
            <a:pPr marL="0" indent="0">
              <a:spcBef>
                <a:spcPts val="672"/>
              </a:spcBef>
              <a:buNone/>
            </a:pPr>
            <a:endParaRPr lang="en-AU" dirty="0" smtClean="0"/>
          </a:p>
          <a:p>
            <a:pPr>
              <a:buFont typeface="Wingdings" pitchFamily="2" charset="2"/>
              <a:buNone/>
            </a:pPr>
            <a:endParaRPr lang="en-AU" sz="1600" dirty="0" smtClean="0"/>
          </a:p>
        </p:txBody>
      </p:sp>
      <p:sp>
        <p:nvSpPr>
          <p:cNvPr id="5" name="Slide Number Placeholder 4"/>
          <p:cNvSpPr>
            <a:spLocks noGrp="1"/>
          </p:cNvSpPr>
          <p:nvPr>
            <p:ph type="sldNum" sz="quarter" idx="12"/>
          </p:nvPr>
        </p:nvSpPr>
        <p:spPr/>
        <p:txBody>
          <a:bodyPr/>
          <a:lstStyle/>
          <a:p>
            <a:pPr>
              <a:defRPr/>
            </a:pPr>
            <a:fld id="{17802E49-5330-4652-BDFA-8522AD8263EB}" type="slidenum">
              <a:rPr lang="en-US" smtClean="0"/>
              <a:pPr>
                <a:defRPr/>
              </a:pPr>
              <a:t>10</a:t>
            </a:fld>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endParaRPr lang="en-US" smtClean="0"/>
          </a:p>
        </p:txBody>
      </p:sp>
      <p:pic>
        <p:nvPicPr>
          <p:cNvPr id="157699" name="Picture 2"/>
          <p:cNvPicPr>
            <a:picLocks noGrp="1" noChangeAspect="1" noChangeArrowheads="1"/>
          </p:cNvPicPr>
          <p:nvPr>
            <p:ph idx="1"/>
          </p:nvPr>
        </p:nvPicPr>
        <p:blipFill>
          <a:blip r:embed="rId3" cstate="print"/>
          <a:srcRect b="74332"/>
          <a:stretch>
            <a:fillRect/>
          </a:stretch>
        </p:blipFill>
        <p:spPr>
          <a:xfrm>
            <a:off x="244524" y="182856"/>
            <a:ext cx="8558282" cy="3822407"/>
          </a:xfrm>
        </p:spPr>
      </p:pic>
      <p:sp>
        <p:nvSpPr>
          <p:cNvPr id="157700" name="TextBox 3"/>
          <p:cNvSpPr txBox="1">
            <a:spLocks noChangeArrowheads="1"/>
          </p:cNvSpPr>
          <p:nvPr/>
        </p:nvSpPr>
        <p:spPr bwMode="auto">
          <a:xfrm>
            <a:off x="259307" y="4203866"/>
            <a:ext cx="8679977" cy="2946961"/>
          </a:xfrm>
          <a:prstGeom prst="rect">
            <a:avLst/>
          </a:prstGeom>
          <a:noFill/>
          <a:ln w="9525">
            <a:noFill/>
            <a:miter lim="800000"/>
            <a:headEnd/>
            <a:tailEnd/>
          </a:ln>
        </p:spPr>
        <p:txBody>
          <a:bodyPr wrap="square">
            <a:spAutoFit/>
          </a:bodyPr>
          <a:lstStyle/>
          <a:p>
            <a:r>
              <a:rPr lang="en-AU" sz="2800" b="1" dirty="0" smtClean="0">
                <a:latin typeface="Interstate-Light" pitchFamily="2" charset="0"/>
                <a:cs typeface="Tahoma" pitchFamily="34" charset="0"/>
              </a:rPr>
              <a:t>Function: </a:t>
            </a:r>
          </a:p>
          <a:p>
            <a:pPr marL="342000" indent="-342000">
              <a:spcBef>
                <a:spcPts val="672"/>
              </a:spcBef>
              <a:buFont typeface="Wingdings" pitchFamily="2" charset="2"/>
              <a:buChar char="§"/>
            </a:pPr>
            <a:r>
              <a:rPr lang="en-AU" sz="2800" dirty="0" smtClean="0">
                <a:latin typeface="Interstate-Light" pitchFamily="2" charset="0"/>
                <a:cs typeface="Tahoma" pitchFamily="34" charset="0"/>
              </a:rPr>
              <a:t>Alteration of intracellular cortisol concentration</a:t>
            </a:r>
          </a:p>
          <a:p>
            <a:pPr marL="342000" indent="-342000">
              <a:spcBef>
                <a:spcPts val="672"/>
              </a:spcBef>
              <a:buFont typeface="Wingdings" pitchFamily="2" charset="2"/>
              <a:buChar char="§"/>
            </a:pPr>
            <a:r>
              <a:rPr lang="en-AU" sz="2800" dirty="0" smtClean="0">
                <a:latin typeface="Interstate-Light" pitchFamily="2" charset="0"/>
                <a:cs typeface="Tahoma" pitchFamily="34" charset="0"/>
              </a:rPr>
              <a:t>Organ specific enhancement of cortisol effect</a:t>
            </a:r>
          </a:p>
          <a:p>
            <a:pPr>
              <a:spcBef>
                <a:spcPts val="672"/>
              </a:spcBef>
            </a:pPr>
            <a:r>
              <a:rPr lang="en-AU" sz="2800" b="1" dirty="0" smtClean="0">
                <a:latin typeface="Interstate-Light" pitchFamily="2" charset="0"/>
                <a:cs typeface="Tahoma" pitchFamily="34" charset="0"/>
              </a:rPr>
              <a:t>High expression: </a:t>
            </a:r>
            <a:r>
              <a:rPr lang="en-AU" sz="2800" dirty="0">
                <a:latin typeface="Interstate-Light" pitchFamily="2" charset="0"/>
                <a:cs typeface="Tahoma" pitchFamily="34" charset="0"/>
              </a:rPr>
              <a:t>Liver, </a:t>
            </a:r>
            <a:r>
              <a:rPr lang="en-AU" sz="2800" dirty="0" smtClean="0">
                <a:latin typeface="Interstate-Light" pitchFamily="2" charset="0"/>
                <a:cs typeface="Tahoma" pitchFamily="34" charset="0"/>
              </a:rPr>
              <a:t>adipose tissue, lung</a:t>
            </a:r>
            <a:r>
              <a:rPr lang="en-AU" sz="2800" dirty="0">
                <a:latin typeface="Interstate-Light" pitchFamily="2" charset="0"/>
                <a:cs typeface="Tahoma" pitchFamily="34" charset="0"/>
              </a:rPr>
              <a:t>, gonads, pituitary, </a:t>
            </a:r>
            <a:r>
              <a:rPr lang="en-AU" sz="2800" dirty="0" smtClean="0">
                <a:latin typeface="Interstate-Light" pitchFamily="2" charset="0"/>
                <a:cs typeface="Tahoma" pitchFamily="34" charset="0"/>
              </a:rPr>
              <a:t>bone</a:t>
            </a:r>
            <a:r>
              <a:rPr lang="en-AU" sz="2800" dirty="0">
                <a:latin typeface="Interstate-Light" pitchFamily="2" charset="0"/>
                <a:cs typeface="Tahoma" pitchFamily="34" charset="0"/>
              </a:rPr>
              <a:t>, eye</a:t>
            </a:r>
          </a:p>
          <a:p>
            <a:endParaRPr lang="en-AU" sz="2800" dirty="0">
              <a:solidFill>
                <a:schemeClr val="bg1"/>
              </a:solidFill>
              <a:latin typeface="Tahoma" pitchFamily="34" charset="0"/>
              <a:cs typeface="Tahoma"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7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70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77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7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AU" dirty="0" smtClean="0"/>
              <a:t>HSP and </a:t>
            </a:r>
            <a:r>
              <a:rPr lang="en-AU" dirty="0" err="1" smtClean="0"/>
              <a:t>Cortisol</a:t>
            </a:r>
            <a:endParaRPr lang="en-AU" dirty="0" smtClean="0"/>
          </a:p>
        </p:txBody>
      </p:sp>
      <p:pic>
        <p:nvPicPr>
          <p:cNvPr id="6" name="Picture 2"/>
          <p:cNvPicPr>
            <a:picLocks noGrp="1" noChangeAspect="1" noChangeArrowheads="1"/>
          </p:cNvPicPr>
          <p:nvPr>
            <p:ph idx="1"/>
          </p:nvPr>
        </p:nvPicPr>
        <p:blipFill>
          <a:blip r:embed="rId3" cstate="print"/>
          <a:srcRect/>
          <a:stretch>
            <a:fillRect/>
          </a:stretch>
        </p:blipFill>
        <p:spPr>
          <a:xfrm>
            <a:off x="1197967" y="1165927"/>
            <a:ext cx="6705536" cy="5286375"/>
          </a:xfrm>
          <a:noFill/>
        </p:spPr>
      </p:pic>
      <p:sp>
        <p:nvSpPr>
          <p:cNvPr id="7" name="Slide Number Placeholder 6"/>
          <p:cNvSpPr>
            <a:spLocks noGrp="1"/>
          </p:cNvSpPr>
          <p:nvPr>
            <p:ph type="sldNum" sz="quarter" idx="12"/>
          </p:nvPr>
        </p:nvSpPr>
        <p:spPr/>
        <p:txBody>
          <a:bodyPr/>
          <a:lstStyle/>
          <a:p>
            <a:pPr>
              <a:defRPr/>
            </a:pPr>
            <a:fld id="{17802E49-5330-4652-BDFA-8522AD8263EB}" type="slidenum">
              <a:rPr lang="en-US" smtClean="0"/>
              <a:pPr>
                <a:defRPr/>
              </a:pPr>
              <a:t>12</a:t>
            </a:fld>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756748" y="-132525"/>
            <a:ext cx="7609818" cy="7419042"/>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89187"/>
            <a:ext cx="9144000" cy="851338"/>
          </a:xfrm>
        </p:spPr>
        <p:txBody>
          <a:bodyPr/>
          <a:lstStyle/>
          <a:p>
            <a:r>
              <a:rPr lang="en-AU" dirty="0" smtClean="0"/>
              <a:t>HPA Axis/Cortisol Sensitivity</a:t>
            </a:r>
          </a:p>
        </p:txBody>
      </p:sp>
      <p:pic>
        <p:nvPicPr>
          <p:cNvPr id="30723" name="Picture 2"/>
          <p:cNvPicPr>
            <a:picLocks noGrp="1" noChangeAspect="1" noChangeArrowheads="1"/>
          </p:cNvPicPr>
          <p:nvPr>
            <p:ph idx="1"/>
          </p:nvPr>
        </p:nvPicPr>
        <p:blipFill>
          <a:blip r:embed="rId3" cstate="print"/>
          <a:srcRect/>
          <a:stretch>
            <a:fillRect/>
          </a:stretch>
        </p:blipFill>
        <p:spPr>
          <a:xfrm>
            <a:off x="740975" y="1257573"/>
            <a:ext cx="7776835" cy="5424323"/>
          </a:xfrm>
          <a:noFill/>
        </p:spPr>
      </p:pic>
      <p:sp>
        <p:nvSpPr>
          <p:cNvPr id="7" name="Slide Number Placeholder 6"/>
          <p:cNvSpPr>
            <a:spLocks noGrp="1"/>
          </p:cNvSpPr>
          <p:nvPr>
            <p:ph type="sldNum" sz="quarter" idx="12"/>
          </p:nvPr>
        </p:nvSpPr>
        <p:spPr>
          <a:xfrm>
            <a:off x="6643702" y="6381750"/>
            <a:ext cx="2340810" cy="476250"/>
          </a:xfrm>
        </p:spPr>
        <p:txBody>
          <a:bodyPr/>
          <a:lstStyle/>
          <a:p>
            <a:pPr>
              <a:defRPr/>
            </a:pPr>
            <a:fld id="{17802E49-5330-4652-BDFA-8522AD8263EB}" type="slidenum">
              <a:rPr lang="en-US" smtClean="0"/>
              <a:pPr>
                <a:defRPr/>
              </a:pPr>
              <a:t>13</a:t>
            </a:fld>
            <a:endParaRPr lang="en-US" dirty="0"/>
          </a:p>
        </p:txBody>
      </p:sp>
      <p:sp>
        <p:nvSpPr>
          <p:cNvPr id="4" name="TextBox 3"/>
          <p:cNvSpPr txBox="1"/>
          <p:nvPr/>
        </p:nvSpPr>
        <p:spPr>
          <a:xfrm>
            <a:off x="3732028" y="2275369"/>
            <a:ext cx="338554" cy="1221594"/>
          </a:xfrm>
          <a:prstGeom prst="rect">
            <a:avLst/>
          </a:prstGeom>
          <a:solidFill>
            <a:schemeClr val="bg1"/>
          </a:solidFill>
        </p:spPr>
        <p:txBody>
          <a:bodyPr wrap="square" rtlCol="0">
            <a:spAutoFit/>
          </a:bodyPr>
          <a:lstStyle/>
          <a:p>
            <a:r>
              <a:rPr lang="en-AU" dirty="0" smtClean="0">
                <a:solidFill>
                  <a:schemeClr val="bg1"/>
                </a:solidFill>
              </a:rPr>
              <a:t>A</a:t>
            </a:r>
          </a:p>
          <a:p>
            <a:r>
              <a:rPr lang="en-AU" dirty="0" smtClean="0">
                <a:solidFill>
                  <a:schemeClr val="bg1"/>
                </a:solidFill>
              </a:rPr>
              <a:t>A</a:t>
            </a:r>
          </a:p>
          <a:p>
            <a:r>
              <a:rPr lang="en-AU" dirty="0" smtClean="0">
                <a:solidFill>
                  <a:schemeClr val="bg1"/>
                </a:solidFill>
              </a:rPr>
              <a:t>A</a:t>
            </a:r>
          </a:p>
          <a:p>
            <a:r>
              <a:rPr lang="en-AU" dirty="0" smtClean="0">
                <a:solidFill>
                  <a:schemeClr val="bg1"/>
                </a:solidFill>
              </a:rPr>
              <a:t>a</a:t>
            </a:r>
            <a:endParaRPr lang="en-AU" dirty="0">
              <a:solidFill>
                <a:schemeClr val="bg1"/>
              </a:solidFill>
            </a:endParaRPr>
          </a:p>
        </p:txBody>
      </p:sp>
      <p:sp>
        <p:nvSpPr>
          <p:cNvPr id="5" name="TextBox 4"/>
          <p:cNvSpPr txBox="1"/>
          <p:nvPr/>
        </p:nvSpPr>
        <p:spPr>
          <a:xfrm>
            <a:off x="3703675" y="3852532"/>
            <a:ext cx="338554" cy="1221594"/>
          </a:xfrm>
          <a:prstGeom prst="rect">
            <a:avLst/>
          </a:prstGeom>
          <a:solidFill>
            <a:schemeClr val="bg1"/>
          </a:solidFill>
        </p:spPr>
        <p:txBody>
          <a:bodyPr wrap="square" rtlCol="0">
            <a:spAutoFit/>
          </a:bodyPr>
          <a:lstStyle/>
          <a:p>
            <a:r>
              <a:rPr lang="en-AU" dirty="0" smtClean="0">
                <a:solidFill>
                  <a:schemeClr val="bg1"/>
                </a:solidFill>
              </a:rPr>
              <a:t>A</a:t>
            </a:r>
          </a:p>
          <a:p>
            <a:r>
              <a:rPr lang="en-AU" dirty="0" smtClean="0">
                <a:solidFill>
                  <a:schemeClr val="bg1"/>
                </a:solidFill>
              </a:rPr>
              <a:t>A</a:t>
            </a:r>
          </a:p>
          <a:p>
            <a:r>
              <a:rPr lang="en-AU" dirty="0" smtClean="0">
                <a:solidFill>
                  <a:schemeClr val="bg1"/>
                </a:solidFill>
              </a:rPr>
              <a:t>A</a:t>
            </a:r>
          </a:p>
          <a:p>
            <a:r>
              <a:rPr lang="en-AU" dirty="0" smtClean="0">
                <a:solidFill>
                  <a:schemeClr val="bg1"/>
                </a:solidFill>
              </a:rPr>
              <a:t>a</a:t>
            </a:r>
            <a:endParaRPr lang="en-AU" dirty="0">
              <a:solidFill>
                <a:schemeClr val="bg1"/>
              </a:solidFill>
            </a:endParaRPr>
          </a:p>
        </p:txBody>
      </p:sp>
      <p:sp>
        <p:nvSpPr>
          <p:cNvPr id="6" name="TextBox 5"/>
          <p:cNvSpPr txBox="1"/>
          <p:nvPr/>
        </p:nvSpPr>
        <p:spPr>
          <a:xfrm>
            <a:off x="3661144" y="5383620"/>
            <a:ext cx="338554" cy="1221594"/>
          </a:xfrm>
          <a:prstGeom prst="rect">
            <a:avLst/>
          </a:prstGeom>
          <a:solidFill>
            <a:schemeClr val="bg1"/>
          </a:solidFill>
        </p:spPr>
        <p:txBody>
          <a:bodyPr wrap="square" rtlCol="0">
            <a:spAutoFit/>
          </a:bodyPr>
          <a:lstStyle/>
          <a:p>
            <a:r>
              <a:rPr lang="en-AU" dirty="0" smtClean="0">
                <a:solidFill>
                  <a:schemeClr val="bg1"/>
                </a:solidFill>
              </a:rPr>
              <a:t>A</a:t>
            </a:r>
          </a:p>
          <a:p>
            <a:r>
              <a:rPr lang="en-AU" dirty="0" smtClean="0">
                <a:solidFill>
                  <a:schemeClr val="bg1"/>
                </a:solidFill>
              </a:rPr>
              <a:t>A</a:t>
            </a:r>
          </a:p>
          <a:p>
            <a:r>
              <a:rPr lang="en-AU" dirty="0" smtClean="0">
                <a:solidFill>
                  <a:schemeClr val="bg1"/>
                </a:solidFill>
              </a:rPr>
              <a:t>A</a:t>
            </a:r>
          </a:p>
          <a:p>
            <a:r>
              <a:rPr lang="en-AU" dirty="0" smtClean="0">
                <a:solidFill>
                  <a:schemeClr val="bg1"/>
                </a:solidFill>
              </a:rPr>
              <a:t>a</a:t>
            </a:r>
            <a:endParaRPr lang="en-AU" dirty="0">
              <a:solidFill>
                <a:schemeClr val="bg1"/>
              </a:solidFill>
            </a:endParaRPr>
          </a:p>
        </p:txBody>
      </p:sp>
      <p:sp>
        <p:nvSpPr>
          <p:cNvPr id="8" name="TextBox 7"/>
          <p:cNvSpPr txBox="1"/>
          <p:nvPr/>
        </p:nvSpPr>
        <p:spPr>
          <a:xfrm>
            <a:off x="846161" y="3889608"/>
            <a:ext cx="7478973" cy="1200329"/>
          </a:xfrm>
          <a:prstGeom prst="rect">
            <a:avLst/>
          </a:prstGeom>
          <a:solidFill>
            <a:srgbClr val="FFFF00">
              <a:alpha val="40000"/>
            </a:srgbClr>
          </a:solidFill>
        </p:spPr>
        <p:txBody>
          <a:bodyPr wrap="square" rtlCol="0">
            <a:spAutoFit/>
          </a:bodyPr>
          <a:lstStyle/>
          <a:p>
            <a:endParaRPr lang="en-AU" dirty="0" smtClean="0"/>
          </a:p>
          <a:p>
            <a:endParaRPr lang="en-AU" dirty="0" smtClean="0"/>
          </a:p>
          <a:p>
            <a:endParaRPr lang="en-AU" dirty="0" smtClean="0"/>
          </a:p>
          <a:p>
            <a:endParaRPr lang="en-AU" dirty="0"/>
          </a:p>
        </p:txBody>
      </p:sp>
      <p:sp>
        <p:nvSpPr>
          <p:cNvPr id="9" name="TextBox 8"/>
          <p:cNvSpPr txBox="1"/>
          <p:nvPr/>
        </p:nvSpPr>
        <p:spPr>
          <a:xfrm>
            <a:off x="862083" y="5365840"/>
            <a:ext cx="7478973" cy="1200329"/>
          </a:xfrm>
          <a:prstGeom prst="rect">
            <a:avLst/>
          </a:prstGeom>
          <a:solidFill>
            <a:srgbClr val="FF0000">
              <a:alpha val="40000"/>
            </a:srgbClr>
          </a:solidFill>
        </p:spPr>
        <p:txBody>
          <a:bodyPr wrap="square" rtlCol="0">
            <a:spAutoFit/>
          </a:bodyPr>
          <a:lstStyle/>
          <a:p>
            <a:endParaRPr lang="en-AU" dirty="0" smtClean="0"/>
          </a:p>
          <a:p>
            <a:endParaRPr lang="en-AU" dirty="0" smtClean="0"/>
          </a:p>
          <a:p>
            <a:endParaRPr lang="en-AU" dirty="0" smtClean="0"/>
          </a:p>
          <a:p>
            <a:endParaRPr lang="en-AU" dirty="0"/>
          </a:p>
        </p:txBody>
      </p:sp>
      <p:sp>
        <p:nvSpPr>
          <p:cNvPr id="10" name="TextBox 9"/>
          <p:cNvSpPr txBox="1"/>
          <p:nvPr/>
        </p:nvSpPr>
        <p:spPr>
          <a:xfrm>
            <a:off x="1787855" y="2388361"/>
            <a:ext cx="1296539" cy="313896"/>
          </a:xfrm>
          <a:prstGeom prst="rect">
            <a:avLst/>
          </a:prstGeom>
          <a:solidFill>
            <a:schemeClr val="bg1"/>
          </a:solidFill>
          <a:ln w="28575">
            <a:solidFill>
              <a:srgbClr val="00B0F0"/>
            </a:solidFill>
          </a:ln>
        </p:spPr>
        <p:txBody>
          <a:bodyPr wrap="square" rtlCol="0">
            <a:spAutoFit/>
          </a:bodyPr>
          <a:lstStyle/>
          <a:p>
            <a:r>
              <a:rPr lang="en-AU" sz="1400" b="1" dirty="0" smtClean="0"/>
              <a:t>Free Cortisol</a:t>
            </a:r>
            <a:endParaRPr lang="en-AU" sz="1400" b="1" dirty="0"/>
          </a:p>
        </p:txBody>
      </p:sp>
      <p:sp>
        <p:nvSpPr>
          <p:cNvPr id="11" name="TextBox 10"/>
          <p:cNvSpPr txBox="1"/>
          <p:nvPr/>
        </p:nvSpPr>
        <p:spPr>
          <a:xfrm>
            <a:off x="832513" y="1828798"/>
            <a:ext cx="1132764" cy="307777"/>
          </a:xfrm>
          <a:prstGeom prst="rect">
            <a:avLst/>
          </a:prstGeom>
          <a:solidFill>
            <a:srgbClr val="FFFFFF"/>
          </a:solidFill>
          <a:ln w="28575">
            <a:solidFill>
              <a:srgbClr val="00B0F0"/>
            </a:solidFill>
          </a:ln>
        </p:spPr>
        <p:txBody>
          <a:bodyPr wrap="square" rtlCol="0">
            <a:spAutoFit/>
          </a:bodyPr>
          <a:lstStyle/>
          <a:p>
            <a:r>
              <a:rPr lang="en-AU" sz="1400" b="1" dirty="0" smtClean="0"/>
              <a:t>HPA Axis</a:t>
            </a:r>
            <a:endParaRPr lang="en-AU" sz="1400" b="1" dirty="0"/>
          </a:p>
        </p:txBody>
      </p:sp>
      <p:sp>
        <p:nvSpPr>
          <p:cNvPr id="12" name="TextBox 11"/>
          <p:cNvSpPr txBox="1"/>
          <p:nvPr/>
        </p:nvSpPr>
        <p:spPr>
          <a:xfrm>
            <a:off x="2852382" y="1828800"/>
            <a:ext cx="2729552" cy="307777"/>
          </a:xfrm>
          <a:prstGeom prst="rect">
            <a:avLst/>
          </a:prstGeom>
          <a:solidFill>
            <a:srgbClr val="FFFFFF"/>
          </a:solidFill>
          <a:ln w="28575">
            <a:solidFill>
              <a:srgbClr val="00B0F0"/>
            </a:solidFill>
          </a:ln>
        </p:spPr>
        <p:txBody>
          <a:bodyPr wrap="square" rtlCol="0">
            <a:spAutoFit/>
          </a:bodyPr>
          <a:lstStyle/>
          <a:p>
            <a:r>
              <a:rPr lang="en-AU" sz="1400" b="1" dirty="0" smtClean="0"/>
              <a:t>CNS/Liver/Fat/Blood Vessels</a:t>
            </a:r>
            <a:endParaRPr lang="en-AU" sz="1400" b="1" dirty="0"/>
          </a:p>
        </p:txBody>
      </p:sp>
      <p:sp>
        <p:nvSpPr>
          <p:cNvPr id="13" name="TextBox 12"/>
          <p:cNvSpPr txBox="1"/>
          <p:nvPr/>
        </p:nvSpPr>
        <p:spPr>
          <a:xfrm>
            <a:off x="5336275" y="1282886"/>
            <a:ext cx="2811438" cy="400110"/>
          </a:xfrm>
          <a:prstGeom prst="rect">
            <a:avLst/>
          </a:prstGeom>
          <a:solidFill>
            <a:srgbClr val="FFFFFF">
              <a:alpha val="0"/>
            </a:srgbClr>
          </a:solidFill>
          <a:ln w="28575">
            <a:solidFill>
              <a:srgbClr val="00B0F0"/>
            </a:solidFill>
          </a:ln>
        </p:spPr>
        <p:txBody>
          <a:bodyPr wrap="square" rtlCol="0">
            <a:spAutoFit/>
          </a:bodyPr>
          <a:lstStyle/>
          <a:p>
            <a:endParaRPr lang="en-AU" sz="2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AU" dirty="0" smtClean="0"/>
              <a:t>Central Nervous System</a:t>
            </a:r>
          </a:p>
        </p:txBody>
      </p:sp>
      <p:sp>
        <p:nvSpPr>
          <p:cNvPr id="27651" name="Content Placeholder 2"/>
          <p:cNvSpPr>
            <a:spLocks noGrp="1"/>
          </p:cNvSpPr>
          <p:nvPr>
            <p:ph idx="1"/>
          </p:nvPr>
        </p:nvSpPr>
        <p:spPr>
          <a:xfrm>
            <a:off x="323850" y="1341438"/>
            <a:ext cx="8820150" cy="5302250"/>
          </a:xfrm>
        </p:spPr>
        <p:txBody>
          <a:bodyPr/>
          <a:lstStyle/>
          <a:p>
            <a:pPr>
              <a:buNone/>
            </a:pPr>
            <a:r>
              <a:rPr lang="en-AU" sz="2800" dirty="0" smtClean="0"/>
              <a:t>Cortisol excess or hypersensitivity</a:t>
            </a:r>
          </a:p>
          <a:p>
            <a:pPr lvl="1">
              <a:buFont typeface="Tahoma" pitchFamily="34" charset="0"/>
              <a:buChar char="="/>
            </a:pPr>
            <a:r>
              <a:rPr lang="en-AU" sz="2800" dirty="0" smtClean="0"/>
              <a:t> Insomnia</a:t>
            </a:r>
          </a:p>
          <a:p>
            <a:pPr lvl="1">
              <a:buFont typeface="Tahoma" pitchFamily="34" charset="0"/>
              <a:buChar char="="/>
            </a:pPr>
            <a:r>
              <a:rPr lang="en-AU" sz="2800" dirty="0" smtClean="0"/>
              <a:t> anxiety</a:t>
            </a:r>
          </a:p>
          <a:p>
            <a:pPr lvl="1">
              <a:buFont typeface="Tahoma" pitchFamily="34" charset="0"/>
              <a:buChar char="="/>
            </a:pPr>
            <a:r>
              <a:rPr lang="en-AU" sz="2800" dirty="0" smtClean="0"/>
              <a:t> depression</a:t>
            </a:r>
          </a:p>
          <a:p>
            <a:pPr lvl="1">
              <a:buFont typeface="Tahoma" pitchFamily="34" charset="0"/>
              <a:buChar char="="/>
            </a:pPr>
            <a:r>
              <a:rPr lang="en-AU" sz="2800" dirty="0" smtClean="0"/>
              <a:t> defective cognition</a:t>
            </a:r>
          </a:p>
          <a:p>
            <a:pPr>
              <a:buNone/>
            </a:pPr>
            <a:r>
              <a:rPr lang="en-AU" sz="2800" dirty="0" smtClean="0"/>
              <a:t>Cortisol deficiency or resistance</a:t>
            </a:r>
          </a:p>
          <a:p>
            <a:pPr lvl="1">
              <a:buFont typeface="Tahoma" pitchFamily="34" charset="0"/>
              <a:buChar char="="/>
            </a:pPr>
            <a:r>
              <a:rPr lang="en-AU" sz="2800" dirty="0" smtClean="0"/>
              <a:t>Fatigue</a:t>
            </a:r>
          </a:p>
          <a:p>
            <a:pPr lvl="1">
              <a:buFont typeface="Tahoma" pitchFamily="34" charset="0"/>
              <a:buChar char="="/>
            </a:pPr>
            <a:r>
              <a:rPr lang="en-AU" sz="2800" dirty="0" smtClean="0"/>
              <a:t>Somnolence</a:t>
            </a:r>
          </a:p>
          <a:p>
            <a:pPr lvl="1">
              <a:buFont typeface="Tahoma" pitchFamily="34" charset="0"/>
              <a:buChar char="="/>
            </a:pPr>
            <a:r>
              <a:rPr lang="en-AU" sz="2800" dirty="0" smtClean="0"/>
              <a:t>Malaise</a:t>
            </a:r>
          </a:p>
          <a:p>
            <a:pPr lvl="1">
              <a:buFont typeface="Tahoma" pitchFamily="34" charset="0"/>
              <a:buChar char="="/>
            </a:pPr>
            <a:r>
              <a:rPr lang="en-AU" sz="2800" dirty="0" smtClean="0"/>
              <a:t>defective cognition</a:t>
            </a:r>
          </a:p>
          <a:p>
            <a:pPr lvl="1">
              <a:buNone/>
            </a:pPr>
            <a:endParaRPr lang="en-AU" dirty="0" smtClean="0"/>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14</a:t>
            </a:fld>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AU" dirty="0" smtClean="0"/>
              <a:t>Blood Vessels</a:t>
            </a:r>
          </a:p>
        </p:txBody>
      </p:sp>
      <p:sp>
        <p:nvSpPr>
          <p:cNvPr id="27651" name="Content Placeholder 2"/>
          <p:cNvSpPr>
            <a:spLocks noGrp="1"/>
          </p:cNvSpPr>
          <p:nvPr>
            <p:ph idx="1"/>
          </p:nvPr>
        </p:nvSpPr>
        <p:spPr>
          <a:xfrm>
            <a:off x="323850" y="1341438"/>
            <a:ext cx="8820150" cy="5302250"/>
          </a:xfrm>
        </p:spPr>
        <p:txBody>
          <a:bodyPr/>
          <a:lstStyle/>
          <a:p>
            <a:pPr>
              <a:buNone/>
            </a:pPr>
            <a:r>
              <a:rPr lang="en-AU" sz="2800" dirty="0" smtClean="0"/>
              <a:t>Cortisol excess or hypersensitivity</a:t>
            </a:r>
          </a:p>
          <a:p>
            <a:pPr lvl="1">
              <a:buFont typeface="Tahoma" pitchFamily="34" charset="0"/>
              <a:buChar char="="/>
            </a:pPr>
            <a:r>
              <a:rPr lang="en-AU" sz="2800" dirty="0" smtClean="0"/>
              <a:t> Hypertension</a:t>
            </a:r>
          </a:p>
          <a:p>
            <a:pPr lvl="1">
              <a:buNone/>
            </a:pPr>
            <a:endParaRPr lang="en-AU" sz="2800" dirty="0" smtClean="0"/>
          </a:p>
          <a:p>
            <a:pPr>
              <a:buNone/>
            </a:pPr>
            <a:r>
              <a:rPr lang="en-AU" sz="2800" dirty="0" smtClean="0"/>
              <a:t>Cortisol deficiency or resistance</a:t>
            </a:r>
          </a:p>
          <a:p>
            <a:pPr lvl="1">
              <a:buFont typeface="Tahoma" pitchFamily="34" charset="0"/>
              <a:buChar char="="/>
            </a:pPr>
            <a:r>
              <a:rPr lang="en-AU" sz="2800" dirty="0" smtClean="0"/>
              <a:t> Hypotension</a:t>
            </a:r>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15</a:t>
            </a:fld>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AU" dirty="0" smtClean="0"/>
              <a:t>Adipose Tissue</a:t>
            </a:r>
          </a:p>
        </p:txBody>
      </p:sp>
      <p:sp>
        <p:nvSpPr>
          <p:cNvPr id="27651" name="Content Placeholder 2"/>
          <p:cNvSpPr>
            <a:spLocks noGrp="1"/>
          </p:cNvSpPr>
          <p:nvPr>
            <p:ph idx="1"/>
          </p:nvPr>
        </p:nvSpPr>
        <p:spPr>
          <a:xfrm>
            <a:off x="323850" y="1341438"/>
            <a:ext cx="8820150" cy="5302250"/>
          </a:xfrm>
        </p:spPr>
        <p:txBody>
          <a:bodyPr/>
          <a:lstStyle/>
          <a:p>
            <a:pPr>
              <a:buNone/>
            </a:pPr>
            <a:r>
              <a:rPr lang="en-AU" sz="2800" dirty="0" smtClean="0"/>
              <a:t>Cortisol excess or hypersensitivity</a:t>
            </a:r>
          </a:p>
          <a:p>
            <a:pPr marL="742950" lvl="2" indent="-342900">
              <a:buFont typeface="Tahoma" pitchFamily="34" charset="0"/>
              <a:buChar char="="/>
            </a:pPr>
            <a:r>
              <a:rPr lang="en-AU" sz="2800" dirty="0" smtClean="0"/>
              <a:t>Accumulation of visceral fat</a:t>
            </a:r>
          </a:p>
          <a:p>
            <a:pPr marL="742950" lvl="2" indent="-342900">
              <a:buFont typeface="Tahoma" pitchFamily="34" charset="0"/>
              <a:buChar char="="/>
            </a:pPr>
            <a:r>
              <a:rPr lang="en-AU" sz="2800" dirty="0" smtClean="0"/>
              <a:t>Metabolic syndrome</a:t>
            </a:r>
          </a:p>
          <a:p>
            <a:pPr lvl="1">
              <a:buFont typeface="Tahoma" pitchFamily="34" charset="0"/>
              <a:buChar char="="/>
            </a:pPr>
            <a:endParaRPr lang="en-AU" sz="2800" dirty="0" smtClean="0"/>
          </a:p>
          <a:p>
            <a:pPr>
              <a:buNone/>
            </a:pPr>
            <a:r>
              <a:rPr lang="en-AU" sz="2800" dirty="0" smtClean="0"/>
              <a:t>Cortisol deficiency or resistance</a:t>
            </a:r>
          </a:p>
          <a:p>
            <a:pPr marL="742950" lvl="2" indent="-342900">
              <a:buFont typeface="Tahoma" pitchFamily="34" charset="0"/>
              <a:buChar char="="/>
            </a:pPr>
            <a:r>
              <a:rPr lang="en-AU" sz="2800" dirty="0" smtClean="0"/>
              <a:t>Loss of weight</a:t>
            </a:r>
          </a:p>
          <a:p>
            <a:pPr marL="742950" lvl="2" indent="-342900">
              <a:buFont typeface="Tahoma" pitchFamily="34" charset="0"/>
              <a:buChar char="="/>
            </a:pPr>
            <a:r>
              <a:rPr lang="en-AU" sz="2800" dirty="0" smtClean="0"/>
              <a:t>Resistance to weight gain</a:t>
            </a:r>
          </a:p>
          <a:p>
            <a:pPr>
              <a:buNone/>
            </a:pPr>
            <a:endParaRPr lang="en-AU" dirty="0" smtClean="0"/>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16</a:t>
            </a:fld>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202153"/>
            <a:ext cx="8975062" cy="1298981"/>
          </a:xfrm>
        </p:spPr>
        <p:txBody>
          <a:bodyPr/>
          <a:lstStyle/>
          <a:p>
            <a:r>
              <a:rPr lang="en-AU" dirty="0" smtClean="0"/>
              <a:t>What Doesn’t Kill You</a:t>
            </a:r>
            <a:br>
              <a:rPr lang="en-AU" dirty="0" smtClean="0"/>
            </a:br>
            <a:r>
              <a:rPr lang="en-AU" dirty="0" smtClean="0"/>
              <a:t>Makes You Stronger!</a:t>
            </a:r>
          </a:p>
        </p:txBody>
      </p:sp>
      <p:sp>
        <p:nvSpPr>
          <p:cNvPr id="31747" name="Content Placeholder 2"/>
          <p:cNvSpPr>
            <a:spLocks noGrp="1"/>
          </p:cNvSpPr>
          <p:nvPr>
            <p:ph idx="1"/>
          </p:nvPr>
        </p:nvSpPr>
        <p:spPr>
          <a:xfrm>
            <a:off x="250825" y="2797791"/>
            <a:ext cx="6709533" cy="3845918"/>
          </a:xfrm>
        </p:spPr>
        <p:txBody>
          <a:bodyPr/>
          <a:lstStyle/>
          <a:p>
            <a:r>
              <a:rPr lang="en-AU" dirty="0" smtClean="0"/>
              <a:t>Stimulatory or beneficial effects at low doses and inhibitory or toxic effects at high doses</a:t>
            </a:r>
          </a:p>
          <a:p>
            <a:r>
              <a:rPr lang="en-AU" dirty="0" smtClean="0"/>
              <a:t>Hormesis is now the standard terminology used to describe the beneficial adaptive response of cells and organisms to moderate stress</a:t>
            </a:r>
          </a:p>
          <a:p>
            <a:pPr>
              <a:buFont typeface="Wingdings" pitchFamily="2" charset="2"/>
              <a:buNone/>
            </a:pPr>
            <a:endParaRPr lang="en-AU" dirty="0" smtClean="0"/>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17</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949554" y="2756847"/>
            <a:ext cx="1905000" cy="3200400"/>
          </a:xfrm>
          <a:prstGeom prst="rect">
            <a:avLst/>
          </a:prstGeom>
          <a:noFill/>
          <a:ln w="9525">
            <a:noFill/>
            <a:miter lim="800000"/>
            <a:headEnd/>
            <a:tailEnd/>
          </a:ln>
        </p:spPr>
      </p:pic>
      <p:sp>
        <p:nvSpPr>
          <p:cNvPr id="6" name="Title 1"/>
          <p:cNvSpPr txBox="1">
            <a:spLocks/>
          </p:cNvSpPr>
          <p:nvPr/>
        </p:nvSpPr>
        <p:spPr bwMode="auto">
          <a:xfrm>
            <a:off x="0" y="0"/>
            <a:ext cx="8888011" cy="12989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4400" b="0" i="0" u="none" strike="noStrike" kern="1200" cap="none" spc="0" normalizeH="0" baseline="0" noProof="0" dirty="0" smtClean="0">
                <a:ln>
                  <a:noFill/>
                </a:ln>
                <a:effectLst/>
                <a:uLnTx/>
                <a:uFillTx/>
                <a:latin typeface="Interstate-Bold" pitchFamily="2" charset="0"/>
                <a:ea typeface="+mj-ea"/>
                <a:cs typeface="+mj-cs"/>
              </a:rPr>
              <a:t>Hormesis</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7746" name="Title 1"/>
          <p:cNvSpPr>
            <a:spLocks noGrp="1"/>
          </p:cNvSpPr>
          <p:nvPr>
            <p:ph type="title"/>
          </p:nvPr>
        </p:nvSpPr>
        <p:spPr/>
        <p:txBody>
          <a:bodyPr/>
          <a:lstStyle/>
          <a:p>
            <a:pPr eaLnBrk="1" hangingPunct="1"/>
            <a:endParaRPr lang="en-AU" smtClean="0"/>
          </a:p>
        </p:txBody>
      </p:sp>
      <p:pic>
        <p:nvPicPr>
          <p:cNvPr id="287747" name="Picture 2"/>
          <p:cNvPicPr>
            <a:picLocks noGrp="1" noChangeAspect="1" noChangeArrowheads="1"/>
          </p:cNvPicPr>
          <p:nvPr>
            <p:ph idx="1"/>
          </p:nvPr>
        </p:nvPicPr>
        <p:blipFill>
          <a:blip r:embed="rId2" cstate="print"/>
          <a:srcRect t="35693"/>
          <a:stretch>
            <a:fillRect/>
          </a:stretch>
        </p:blipFill>
        <p:spPr>
          <a:xfrm>
            <a:off x="0" y="7938"/>
            <a:ext cx="9144000" cy="6850062"/>
          </a:xfrm>
        </p:spPr>
      </p:pic>
      <p:sp>
        <p:nvSpPr>
          <p:cNvPr id="5" name="Slide Number Placeholder 4"/>
          <p:cNvSpPr>
            <a:spLocks noGrp="1"/>
          </p:cNvSpPr>
          <p:nvPr>
            <p:ph type="sldNum" sz="quarter" idx="12"/>
          </p:nvPr>
        </p:nvSpPr>
        <p:spPr/>
        <p:txBody>
          <a:bodyPr/>
          <a:lstStyle/>
          <a:p>
            <a:pPr>
              <a:defRPr/>
            </a:pPr>
            <a:fld id="{90087686-C610-4092-95B3-CC7EF0D9DC41}" type="slidenum">
              <a:rPr lang="en-US"/>
              <a:pPr>
                <a:defRPr/>
              </a:pPr>
              <a:t>18</a:t>
            </a:fld>
            <a:endParaRPr lang="en-US" dirty="0"/>
          </a:p>
        </p:txBody>
      </p:sp>
      <p:sp>
        <p:nvSpPr>
          <p:cNvPr id="6" name="TextBox 5"/>
          <p:cNvSpPr txBox="1">
            <a:spLocks noChangeArrowheads="1"/>
          </p:cNvSpPr>
          <p:nvPr/>
        </p:nvSpPr>
        <p:spPr bwMode="auto">
          <a:xfrm>
            <a:off x="3352800" y="3276600"/>
            <a:ext cx="3657600" cy="2032000"/>
          </a:xfrm>
          <a:prstGeom prst="rect">
            <a:avLst/>
          </a:prstGeom>
          <a:solidFill>
            <a:srgbClr val="FFFF00">
              <a:alpha val="49019"/>
            </a:srgbClr>
          </a:solidFill>
          <a:ln w="9525">
            <a:noFill/>
            <a:miter lim="800000"/>
            <a:headEnd/>
            <a:tailEnd/>
          </a:ln>
        </p:spPr>
        <p:txBody>
          <a:bodyPr>
            <a:spAutoFit/>
          </a:bodyPr>
          <a:lstStyle/>
          <a:p>
            <a:endParaRPr lang="en-AU"/>
          </a:p>
          <a:p>
            <a:endParaRPr lang="en-AU"/>
          </a:p>
          <a:p>
            <a:endParaRPr lang="en-AU"/>
          </a:p>
          <a:p>
            <a:endParaRPr lang="en-AU"/>
          </a:p>
          <a:p>
            <a:endParaRPr lang="en-AU"/>
          </a:p>
          <a:p>
            <a:endParaRPr lang="en-AU"/>
          </a:p>
          <a:p>
            <a:endParaRPr lang="en-AU"/>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274637"/>
            <a:ext cx="9144000" cy="1277715"/>
          </a:xfrm>
        </p:spPr>
        <p:txBody>
          <a:bodyPr/>
          <a:lstStyle/>
          <a:p>
            <a:r>
              <a:rPr lang="en-AU" dirty="0" smtClean="0"/>
              <a:t>How is Moderate Stress Beneficial?</a:t>
            </a:r>
          </a:p>
        </p:txBody>
      </p:sp>
      <p:sp>
        <p:nvSpPr>
          <p:cNvPr id="32771" name="Content Placeholder 2"/>
          <p:cNvSpPr>
            <a:spLocks noGrp="1"/>
          </p:cNvSpPr>
          <p:nvPr>
            <p:ph idx="1"/>
          </p:nvPr>
        </p:nvSpPr>
        <p:spPr>
          <a:xfrm>
            <a:off x="250825" y="1722474"/>
            <a:ext cx="8642350" cy="4921236"/>
          </a:xfrm>
        </p:spPr>
        <p:txBody>
          <a:bodyPr/>
          <a:lstStyle/>
          <a:p>
            <a:r>
              <a:rPr lang="en-AU" dirty="0" smtClean="0"/>
              <a:t>Mild stress induces the activation of signalling pathways, leading to intrinsic changes conferring resistance to a more severe stress</a:t>
            </a:r>
          </a:p>
          <a:p>
            <a:r>
              <a:rPr lang="en-AU" dirty="0" smtClean="0"/>
              <a:t>The stress-inducing agent elicits molecular responses that not only protect the cell against higher doses of the same agent, but also against other agents or even less specific stressors including oxidative, metabolic and thermal stress</a:t>
            </a:r>
          </a:p>
          <a:p>
            <a:r>
              <a:rPr lang="en-AU" dirty="0" smtClean="0"/>
              <a:t>They can even repair existing damage</a:t>
            </a:r>
          </a:p>
          <a:p>
            <a:endParaRPr lang="en-AU" dirty="0" smtClean="0"/>
          </a:p>
          <a:p>
            <a:endParaRPr lang="en-AU" dirty="0" smtClean="0"/>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19</a:t>
            </a:fld>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5044965" y="1063425"/>
            <a:ext cx="3058511" cy="4786569"/>
          </a:xfrm>
          <a:prstGeom prst="rect">
            <a:avLst/>
          </a:prstGeom>
          <a:noFill/>
          <a:ln w="9525">
            <a:noFill/>
            <a:miter lim="800000"/>
            <a:headEnd/>
            <a:tailEnd/>
          </a:ln>
          <a:effectLst/>
        </p:spPr>
      </p:pic>
      <p:pic>
        <p:nvPicPr>
          <p:cNvPr id="9" name="Picture 4"/>
          <p:cNvPicPr>
            <a:picLocks noChangeAspect="1" noChangeArrowheads="1"/>
          </p:cNvPicPr>
          <p:nvPr/>
        </p:nvPicPr>
        <p:blipFill>
          <a:blip r:embed="rId4" cstate="print"/>
          <a:srcRect/>
          <a:stretch>
            <a:fillRect/>
          </a:stretch>
        </p:blipFill>
        <p:spPr bwMode="auto">
          <a:xfrm>
            <a:off x="4478092" y="315309"/>
            <a:ext cx="4367020" cy="6227371"/>
          </a:xfrm>
          <a:prstGeom prst="rect">
            <a:avLst/>
          </a:prstGeom>
          <a:noFill/>
          <a:ln w="9525">
            <a:noFill/>
            <a:miter lim="800000"/>
            <a:headEnd/>
            <a:tailEnd/>
          </a:ln>
        </p:spPr>
      </p:pic>
      <p:sp>
        <p:nvSpPr>
          <p:cNvPr id="3" name="Content Placeholder 2"/>
          <p:cNvSpPr>
            <a:spLocks noGrp="1"/>
          </p:cNvSpPr>
          <p:nvPr>
            <p:ph idx="1"/>
          </p:nvPr>
        </p:nvSpPr>
        <p:spPr>
          <a:xfrm>
            <a:off x="394137" y="6479628"/>
            <a:ext cx="6017295" cy="425669"/>
          </a:xfrm>
        </p:spPr>
        <p:txBody>
          <a:bodyPr/>
          <a:lstStyle/>
          <a:p>
            <a:pPr marL="0" indent="0">
              <a:spcBef>
                <a:spcPts val="0"/>
              </a:spcBef>
              <a:spcAft>
                <a:spcPts val="0"/>
              </a:spcAft>
              <a:buNone/>
            </a:pPr>
            <a:r>
              <a:rPr lang="en-AU" sz="1600" dirty="0" smtClean="0"/>
              <a:t>http://www.archive.org/details/cu31924080041787</a:t>
            </a:r>
            <a:endParaRPr lang="en-AU" sz="1600" dirty="0"/>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2</a:t>
            </a:fld>
            <a:endParaRPr lang="en-US" dirty="0"/>
          </a:p>
        </p:txBody>
      </p:sp>
      <p:pic>
        <p:nvPicPr>
          <p:cNvPr id="7" name="Picture 2"/>
          <p:cNvPicPr>
            <a:picLocks noChangeAspect="1" noChangeArrowheads="1"/>
          </p:cNvPicPr>
          <p:nvPr/>
        </p:nvPicPr>
        <p:blipFill>
          <a:blip r:embed="rId5" cstate="print"/>
          <a:srcRect/>
          <a:stretch>
            <a:fillRect/>
          </a:stretch>
        </p:blipFill>
        <p:spPr bwMode="auto">
          <a:xfrm>
            <a:off x="283780" y="338301"/>
            <a:ext cx="3912312" cy="6210019"/>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AU" smtClean="0"/>
              <a:t>Hormesis</a:t>
            </a:r>
          </a:p>
        </p:txBody>
      </p:sp>
      <p:sp>
        <p:nvSpPr>
          <p:cNvPr id="34819" name="Content Placeholder 2"/>
          <p:cNvSpPr>
            <a:spLocks noGrp="1"/>
          </p:cNvSpPr>
          <p:nvPr>
            <p:ph idx="1"/>
          </p:nvPr>
        </p:nvSpPr>
        <p:spPr>
          <a:xfrm>
            <a:off x="250824" y="1357298"/>
            <a:ext cx="8893175" cy="5286412"/>
          </a:xfrm>
        </p:spPr>
        <p:txBody>
          <a:bodyPr/>
          <a:lstStyle/>
          <a:p>
            <a:r>
              <a:rPr lang="en-AU" dirty="0" smtClean="0"/>
              <a:t>Major components of the </a:t>
            </a:r>
            <a:r>
              <a:rPr lang="en-AU" dirty="0" err="1" smtClean="0"/>
              <a:t>hormetic</a:t>
            </a:r>
            <a:r>
              <a:rPr lang="en-AU" dirty="0" smtClean="0"/>
              <a:t> response include various stress resistance proteins such as heat shock proteins (HSP), sirtuin1, growth factors and cell </a:t>
            </a:r>
            <a:r>
              <a:rPr lang="en-AU" dirty="0" err="1" smtClean="0"/>
              <a:t>kinases</a:t>
            </a:r>
            <a:endParaRPr lang="en-AU" dirty="0" smtClean="0"/>
          </a:p>
          <a:p>
            <a:r>
              <a:rPr lang="en-AU" dirty="0" smtClean="0"/>
              <a:t>Classical examples of </a:t>
            </a:r>
            <a:r>
              <a:rPr lang="en-AU" dirty="0" err="1" smtClean="0"/>
              <a:t>hormetic</a:t>
            </a:r>
            <a:r>
              <a:rPr lang="en-AU" dirty="0" smtClean="0"/>
              <a:t> stress are exercise and calorie restriction</a:t>
            </a:r>
          </a:p>
          <a:p>
            <a:r>
              <a:rPr lang="en-AU" dirty="0" smtClean="0"/>
              <a:t>Many phytochemicals consumed in our diet are </a:t>
            </a:r>
            <a:r>
              <a:rPr lang="en-AU" dirty="0" err="1" smtClean="0"/>
              <a:t>hormetic</a:t>
            </a:r>
            <a:r>
              <a:rPr lang="en-AU" dirty="0" smtClean="0"/>
              <a:t>:</a:t>
            </a:r>
          </a:p>
          <a:p>
            <a:pPr lvl="1"/>
            <a:r>
              <a:rPr lang="en-AU" dirty="0" err="1" smtClean="0"/>
              <a:t>Ferulic</a:t>
            </a:r>
            <a:r>
              <a:rPr lang="en-AU" dirty="0" smtClean="0"/>
              <a:t> acid from tomatoes, sweet corn, rice</a:t>
            </a:r>
          </a:p>
          <a:p>
            <a:pPr lvl="1"/>
            <a:r>
              <a:rPr lang="en-AU" dirty="0" smtClean="0"/>
              <a:t>EGCG from Green tea</a:t>
            </a:r>
          </a:p>
          <a:p>
            <a:pPr lvl="1"/>
            <a:r>
              <a:rPr lang="en-AU" dirty="0" err="1" smtClean="0"/>
              <a:t>Curcumin</a:t>
            </a:r>
            <a:r>
              <a:rPr lang="en-AU" dirty="0" smtClean="0"/>
              <a:t> from Turmeric</a:t>
            </a:r>
          </a:p>
          <a:p>
            <a:pPr lvl="1"/>
            <a:r>
              <a:rPr lang="en-AU" dirty="0" err="1" smtClean="0"/>
              <a:t>Sulforafane</a:t>
            </a:r>
            <a:r>
              <a:rPr lang="en-AU" dirty="0" smtClean="0"/>
              <a:t> and </a:t>
            </a:r>
            <a:r>
              <a:rPr lang="en-AU" dirty="0" err="1" smtClean="0"/>
              <a:t>isothiocyanate</a:t>
            </a:r>
            <a:r>
              <a:rPr lang="en-AU" dirty="0" smtClean="0"/>
              <a:t> from cruciferous vegetables </a:t>
            </a:r>
          </a:p>
          <a:p>
            <a:endParaRPr lang="en-AU" dirty="0" smtClean="0"/>
          </a:p>
          <a:p>
            <a:endParaRPr lang="en-AU" dirty="0" smtClean="0"/>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20</a:t>
            </a:fld>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a:xfrm>
            <a:off x="214313" y="141288"/>
            <a:ext cx="8643937" cy="1144587"/>
          </a:xfrm>
        </p:spPr>
        <p:txBody>
          <a:bodyPr/>
          <a:lstStyle/>
          <a:p>
            <a:r>
              <a:rPr lang="en-AU" dirty="0" smtClean="0"/>
              <a:t>Hormesis and HSP</a:t>
            </a:r>
          </a:p>
        </p:txBody>
      </p:sp>
      <p:sp>
        <p:nvSpPr>
          <p:cNvPr id="43011" name="Content Placeholder 2"/>
          <p:cNvSpPr>
            <a:spLocks noGrp="1"/>
          </p:cNvSpPr>
          <p:nvPr>
            <p:ph idx="1"/>
          </p:nvPr>
        </p:nvSpPr>
        <p:spPr>
          <a:xfrm>
            <a:off x="207963" y="1531938"/>
            <a:ext cx="8721725" cy="5111750"/>
          </a:xfrm>
        </p:spPr>
        <p:txBody>
          <a:bodyPr/>
          <a:lstStyle/>
          <a:p>
            <a:r>
              <a:rPr lang="en-AU" dirty="0" smtClean="0"/>
              <a:t>HSP are produced when cells are exposed to stress</a:t>
            </a:r>
          </a:p>
          <a:p>
            <a:r>
              <a:rPr lang="en-AU" dirty="0" smtClean="0"/>
              <a:t>Their job is to protect (chaperone) other proteins from damage by binding to them and shielding them from attack</a:t>
            </a:r>
          </a:p>
          <a:p>
            <a:r>
              <a:rPr lang="en-US" dirty="0" smtClean="0"/>
              <a:t>HSP play an important role in the conservation &amp; maintenance:</a:t>
            </a:r>
          </a:p>
          <a:p>
            <a:pPr lvl="1"/>
            <a:r>
              <a:rPr lang="en-US" dirty="0" smtClean="0"/>
              <a:t>Protein homeostasis</a:t>
            </a:r>
          </a:p>
          <a:p>
            <a:pPr lvl="1"/>
            <a:r>
              <a:rPr lang="en-US" dirty="0" smtClean="0"/>
              <a:t>The cellular stress response</a:t>
            </a:r>
          </a:p>
          <a:p>
            <a:pPr lvl="1"/>
            <a:r>
              <a:rPr lang="en-US" dirty="0" smtClean="0"/>
              <a:t>Aging</a:t>
            </a:r>
          </a:p>
          <a:p>
            <a:pPr>
              <a:buFont typeface="Wingdings" pitchFamily="2" charset="2"/>
              <a:buNone/>
            </a:pPr>
            <a:endParaRPr lang="en-AU" sz="1600" dirty="0" smtClean="0"/>
          </a:p>
          <a:p>
            <a:pPr>
              <a:buFont typeface="Wingdings" pitchFamily="2" charset="2"/>
              <a:buNone/>
            </a:pPr>
            <a:endParaRPr lang="en-AU" sz="1000" dirty="0" smtClean="0"/>
          </a:p>
          <a:p>
            <a:pPr>
              <a:buFont typeface="Wingdings" pitchFamily="2" charset="2"/>
              <a:buNone/>
            </a:pPr>
            <a:endParaRPr lang="en-AU" sz="1600" dirty="0" smtClean="0"/>
          </a:p>
          <a:p>
            <a:pPr>
              <a:buFont typeface="Wingdings" pitchFamily="2" charset="2"/>
              <a:buNone/>
            </a:pPr>
            <a:r>
              <a:rPr lang="en-AU" sz="1600" dirty="0" smtClean="0"/>
              <a:t>	Mattson M, Calabrese E. Best in small doses. The</a:t>
            </a:r>
            <a:r>
              <a:rPr lang="en-AU" sz="1600" i="1" dirty="0" smtClean="0"/>
              <a:t> New Scientist</a:t>
            </a:r>
            <a:r>
              <a:rPr lang="en-AU" sz="1600" dirty="0" smtClean="0"/>
              <a:t> 2008; </a:t>
            </a:r>
            <a:r>
              <a:rPr lang="en-AU" sz="1600" b="1" dirty="0" smtClean="0"/>
              <a:t>199</a:t>
            </a:r>
            <a:r>
              <a:rPr lang="en-AU" sz="1600" dirty="0" smtClean="0"/>
              <a:t>(2668): 36-39 </a:t>
            </a:r>
          </a:p>
          <a:p>
            <a:pPr>
              <a:buFont typeface="Wingdings" pitchFamily="2" charset="2"/>
              <a:buNone/>
            </a:pPr>
            <a:endParaRPr lang="en-AU" sz="1600" dirty="0" smtClean="0"/>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21</a:t>
            </a:fld>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Title 1"/>
          <p:cNvSpPr>
            <a:spLocks noGrp="1"/>
          </p:cNvSpPr>
          <p:nvPr>
            <p:ph type="title"/>
          </p:nvPr>
        </p:nvSpPr>
        <p:spPr>
          <a:xfrm>
            <a:off x="-1" y="141288"/>
            <a:ext cx="7547213" cy="1216025"/>
          </a:xfrm>
        </p:spPr>
        <p:txBody>
          <a:bodyPr/>
          <a:lstStyle/>
          <a:p>
            <a:r>
              <a:rPr lang="en-AU" dirty="0" smtClean="0"/>
              <a:t>Adaptogens and Hormesis</a:t>
            </a:r>
          </a:p>
        </p:txBody>
      </p:sp>
      <p:sp>
        <p:nvSpPr>
          <p:cNvPr id="115715" name="Content Placeholder 2"/>
          <p:cNvSpPr>
            <a:spLocks noGrp="1"/>
          </p:cNvSpPr>
          <p:nvPr>
            <p:ph idx="1"/>
          </p:nvPr>
        </p:nvSpPr>
        <p:spPr>
          <a:xfrm>
            <a:off x="214314" y="1603375"/>
            <a:ext cx="6377556" cy="4826000"/>
          </a:xfrm>
        </p:spPr>
        <p:txBody>
          <a:bodyPr/>
          <a:lstStyle/>
          <a:p>
            <a:r>
              <a:rPr lang="en-AU" sz="2800" dirty="0" smtClean="0"/>
              <a:t>Adaptogens are herbs that help the body better adapt to stressors by fine-tuning the stress response</a:t>
            </a:r>
          </a:p>
          <a:p>
            <a:r>
              <a:rPr lang="en-AU" sz="2800" dirty="0" smtClean="0"/>
              <a:t>The stress–protective effect of adaptogens is the result of the adaptation of the organism to the mild stressful effects of the </a:t>
            </a:r>
            <a:r>
              <a:rPr lang="en-AU" sz="2800" dirty="0" err="1" smtClean="0"/>
              <a:t>adaptogen</a:t>
            </a:r>
            <a:endParaRPr lang="en-AU" sz="2800" dirty="0" smtClean="0"/>
          </a:p>
          <a:p>
            <a:r>
              <a:rPr lang="en-AU" sz="2800" dirty="0" smtClean="0"/>
              <a:t>Adaptogens are </a:t>
            </a:r>
            <a:r>
              <a:rPr lang="en-AU" sz="2800" dirty="0" err="1" smtClean="0"/>
              <a:t>Hormetic</a:t>
            </a:r>
            <a:endParaRPr lang="en-AU" sz="2800" dirty="0"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Title 1"/>
          <p:cNvSpPr>
            <a:spLocks noGrp="1"/>
          </p:cNvSpPr>
          <p:nvPr>
            <p:ph type="title"/>
          </p:nvPr>
        </p:nvSpPr>
        <p:spPr>
          <a:xfrm>
            <a:off x="214313" y="141288"/>
            <a:ext cx="7196421" cy="1216025"/>
          </a:xfrm>
        </p:spPr>
        <p:txBody>
          <a:bodyPr/>
          <a:lstStyle/>
          <a:p>
            <a:r>
              <a:rPr lang="en-AU" dirty="0" smtClean="0"/>
              <a:t>Adaptogens and Hormesis</a:t>
            </a:r>
          </a:p>
        </p:txBody>
      </p:sp>
      <p:sp>
        <p:nvSpPr>
          <p:cNvPr id="116739" name="Content Placeholder 2"/>
          <p:cNvSpPr>
            <a:spLocks noGrp="1"/>
          </p:cNvSpPr>
          <p:nvPr>
            <p:ph idx="1"/>
          </p:nvPr>
        </p:nvSpPr>
        <p:spPr>
          <a:xfrm>
            <a:off x="214314" y="1555750"/>
            <a:ext cx="7182774" cy="4945063"/>
          </a:xfrm>
        </p:spPr>
        <p:txBody>
          <a:bodyPr/>
          <a:lstStyle/>
          <a:p>
            <a:pPr marL="0" indent="0">
              <a:buNone/>
            </a:pPr>
            <a:r>
              <a:rPr lang="en-AU" sz="2800" dirty="0" smtClean="0"/>
              <a:t>The regular consumption of adaptogens gives rise to an adaptogenic or stress–protective effect in a manner analogous to repeated physical exercise, leading to prolonged state of non-specific resistance to stress and increased endurance and stamina under extreme conditions</a:t>
            </a:r>
          </a:p>
        </p:txBody>
      </p:sp>
    </p:spTree>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AU" dirty="0" smtClean="0"/>
              <a:t>The MediHerb Adaptogens</a:t>
            </a:r>
          </a:p>
        </p:txBody>
      </p:sp>
      <p:sp>
        <p:nvSpPr>
          <p:cNvPr id="120835" name="Content Placeholder 2"/>
          <p:cNvSpPr>
            <a:spLocks noGrp="1"/>
          </p:cNvSpPr>
          <p:nvPr>
            <p:ph sz="half" idx="2"/>
          </p:nvPr>
        </p:nvSpPr>
        <p:spPr>
          <a:xfrm>
            <a:off x="457200" y="1710843"/>
            <a:ext cx="4040188" cy="3951288"/>
          </a:xfrm>
        </p:spPr>
        <p:txBody>
          <a:bodyPr/>
          <a:lstStyle/>
          <a:p>
            <a:r>
              <a:rPr lang="en-AU" sz="2800" dirty="0" smtClean="0"/>
              <a:t>Astragalus Complex</a:t>
            </a:r>
          </a:p>
          <a:p>
            <a:r>
              <a:rPr lang="en-AU" sz="2800" dirty="0" smtClean="0"/>
              <a:t>Bacopa Complex</a:t>
            </a:r>
          </a:p>
          <a:p>
            <a:r>
              <a:rPr lang="en-AU" sz="2800" dirty="0" smtClean="0"/>
              <a:t>Eleuthero</a:t>
            </a:r>
          </a:p>
          <a:p>
            <a:r>
              <a:rPr lang="en-AU" sz="2800" dirty="0" smtClean="0"/>
              <a:t>FemCo</a:t>
            </a:r>
          </a:p>
          <a:p>
            <a:r>
              <a:rPr lang="en-AU" sz="2800" dirty="0" smtClean="0"/>
              <a:t>Gotu Kola Complex</a:t>
            </a:r>
          </a:p>
          <a:p>
            <a:r>
              <a:rPr lang="en-AU" sz="2800" dirty="0" smtClean="0"/>
              <a:t>HerbaVital</a:t>
            </a:r>
          </a:p>
          <a:p>
            <a:endParaRPr lang="en-AU" dirty="0" smtClean="0"/>
          </a:p>
          <a:p>
            <a:endParaRPr lang="en-AU" dirty="0" smtClean="0"/>
          </a:p>
        </p:txBody>
      </p:sp>
      <p:sp>
        <p:nvSpPr>
          <p:cNvPr id="6" name="Content Placeholder 5"/>
          <p:cNvSpPr>
            <a:spLocks noGrp="1"/>
          </p:cNvSpPr>
          <p:nvPr>
            <p:ph sz="quarter" idx="4"/>
          </p:nvPr>
        </p:nvSpPr>
        <p:spPr>
          <a:xfrm>
            <a:off x="4645025" y="1669899"/>
            <a:ext cx="4041775" cy="3951288"/>
          </a:xfrm>
        </p:spPr>
        <p:txBody>
          <a:bodyPr/>
          <a:lstStyle/>
          <a:p>
            <a:r>
              <a:rPr lang="en-AU" sz="2800" dirty="0" smtClean="0"/>
              <a:t>LivCo</a:t>
            </a:r>
          </a:p>
          <a:p>
            <a:r>
              <a:rPr lang="en-AU" sz="2800" dirty="0" smtClean="0"/>
              <a:t>Nevaton</a:t>
            </a:r>
          </a:p>
          <a:p>
            <a:r>
              <a:rPr lang="en-AU" sz="2800" dirty="0" smtClean="0"/>
              <a:t>Rhodiola &amp; Ginseng Complex </a:t>
            </a:r>
          </a:p>
          <a:p>
            <a:r>
              <a:rPr lang="en-AU" sz="2800" dirty="0" smtClean="0"/>
              <a:t>Thyroid Complex </a:t>
            </a:r>
          </a:p>
          <a:p>
            <a:r>
              <a:rPr lang="en-AU" sz="2800" dirty="0" smtClean="0"/>
              <a:t>Withania Complex</a:t>
            </a:r>
          </a:p>
          <a:p>
            <a:endParaRPr lang="en-AU" dirty="0"/>
          </a:p>
        </p:txBody>
      </p:sp>
    </p:spTree>
  </p:cSld>
  <p:clrMapOvr>
    <a:masterClrMapping/>
  </p:clrMapOvr>
  <p:transition spd="med">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0813" y="103188"/>
            <a:ext cx="8820150" cy="1152525"/>
          </a:xfrm>
        </p:spPr>
        <p:txBody>
          <a:bodyPr/>
          <a:lstStyle/>
          <a:p>
            <a:pPr marL="6350" eaLnBrk="1" hangingPunct="1"/>
            <a:r>
              <a:rPr lang="en-AU" dirty="0" smtClean="0"/>
              <a:t>Rhodiola &amp; Ginseng Complex</a:t>
            </a:r>
          </a:p>
        </p:txBody>
      </p:sp>
      <p:sp>
        <p:nvSpPr>
          <p:cNvPr id="59395" name="Rectangle 3"/>
          <p:cNvSpPr>
            <a:spLocks noGrp="1" noChangeArrowheads="1"/>
          </p:cNvSpPr>
          <p:nvPr>
            <p:ph idx="1"/>
          </p:nvPr>
        </p:nvSpPr>
        <p:spPr>
          <a:xfrm>
            <a:off x="234619" y="1699904"/>
            <a:ext cx="6179830" cy="4941888"/>
          </a:xfrm>
        </p:spPr>
        <p:txBody>
          <a:bodyPr/>
          <a:lstStyle/>
          <a:p>
            <a:pPr marL="0" indent="0" eaLnBrk="1" hangingPunct="1">
              <a:lnSpc>
                <a:spcPct val="95000"/>
              </a:lnSpc>
              <a:spcAft>
                <a:spcPts val="1200"/>
              </a:spcAft>
              <a:buFontTx/>
              <a:buNone/>
              <a:tabLst>
                <a:tab pos="8345488" algn="r"/>
                <a:tab pos="8432800" algn="r"/>
              </a:tabLst>
            </a:pPr>
            <a:r>
              <a:rPr lang="en-AU" dirty="0" smtClean="0"/>
              <a:t>Rhodiola root 20:1 extract	150 mg</a:t>
            </a:r>
            <a:br>
              <a:rPr lang="en-AU" dirty="0" smtClean="0"/>
            </a:br>
            <a:r>
              <a:rPr lang="en-AU" sz="2400" dirty="0" smtClean="0"/>
              <a:t>from </a:t>
            </a:r>
            <a:r>
              <a:rPr lang="en-AU" sz="2400" i="1" dirty="0" smtClean="0"/>
              <a:t>Rhodiola </a:t>
            </a:r>
            <a:r>
              <a:rPr lang="en-AU" sz="2400" i="1" dirty="0" err="1" smtClean="0"/>
              <a:t>rosea</a:t>
            </a:r>
            <a:r>
              <a:rPr lang="en-AU" sz="2400" dirty="0" smtClean="0"/>
              <a:t> root 3.0 g</a:t>
            </a:r>
            <a:br>
              <a:rPr lang="en-AU" sz="2400" dirty="0" smtClean="0"/>
            </a:br>
            <a:r>
              <a:rPr lang="en-AU" sz="2400" dirty="0" smtClean="0"/>
              <a:t>Containing </a:t>
            </a:r>
            <a:r>
              <a:rPr lang="en-AU" sz="2400" dirty="0" err="1" smtClean="0"/>
              <a:t>rosavins</a:t>
            </a:r>
            <a:r>
              <a:rPr lang="en-AU" sz="2400" dirty="0" smtClean="0"/>
              <a:t> 4.5 mg</a:t>
            </a:r>
            <a:br>
              <a:rPr lang="en-AU" sz="2400" dirty="0" smtClean="0"/>
            </a:br>
            <a:r>
              <a:rPr lang="en-AU" sz="2400" dirty="0" smtClean="0"/>
              <a:t>and </a:t>
            </a:r>
            <a:r>
              <a:rPr lang="en-AU" sz="2400" dirty="0" err="1" smtClean="0"/>
              <a:t>salidroside</a:t>
            </a:r>
            <a:r>
              <a:rPr lang="en-AU" sz="2400" dirty="0" smtClean="0"/>
              <a:t> 1.5 mg</a:t>
            </a:r>
          </a:p>
          <a:p>
            <a:pPr marL="0" indent="0" eaLnBrk="1" hangingPunct="1">
              <a:lnSpc>
                <a:spcPct val="95000"/>
              </a:lnSpc>
              <a:buFontTx/>
              <a:buNone/>
              <a:tabLst>
                <a:tab pos="8345488" algn="r"/>
                <a:tab pos="8432800" algn="r"/>
              </a:tabLst>
            </a:pPr>
            <a:r>
              <a:rPr lang="en-AU" dirty="0" smtClean="0"/>
              <a:t>Korean Ginseng root 5:1 extract	100 mg</a:t>
            </a:r>
            <a:br>
              <a:rPr lang="en-AU" dirty="0" smtClean="0"/>
            </a:br>
            <a:r>
              <a:rPr lang="en-AU" sz="2400" dirty="0" smtClean="0"/>
              <a:t>from </a:t>
            </a:r>
            <a:r>
              <a:rPr lang="en-AU" sz="2400" i="1" dirty="0" err="1" smtClean="0"/>
              <a:t>Panax</a:t>
            </a:r>
            <a:r>
              <a:rPr lang="en-AU" sz="2400" i="1" dirty="0" smtClean="0"/>
              <a:t> ginseng</a:t>
            </a:r>
            <a:r>
              <a:rPr lang="en-AU" sz="2400" dirty="0" smtClean="0"/>
              <a:t> root 500 mg</a:t>
            </a:r>
            <a:br>
              <a:rPr lang="en-AU" sz="2400" dirty="0" smtClean="0"/>
            </a:br>
            <a:r>
              <a:rPr lang="en-AU" sz="2400" dirty="0" smtClean="0"/>
              <a:t>Containing </a:t>
            </a:r>
            <a:r>
              <a:rPr lang="en-AU" sz="2400" dirty="0" err="1" smtClean="0"/>
              <a:t>ginsenosides</a:t>
            </a:r>
            <a:r>
              <a:rPr lang="en-AU" sz="2400" dirty="0" smtClean="0"/>
              <a:t/>
            </a:r>
            <a:br>
              <a:rPr lang="en-AU" sz="2400" dirty="0" smtClean="0"/>
            </a:br>
            <a:r>
              <a:rPr lang="en-AU" sz="2400" dirty="0" smtClean="0"/>
              <a:t>as Rg</a:t>
            </a:r>
            <a:r>
              <a:rPr lang="en-AU" sz="2400" baseline="-25000" dirty="0" smtClean="0"/>
              <a:t>1</a:t>
            </a:r>
            <a:r>
              <a:rPr lang="en-AU" sz="2400" dirty="0" smtClean="0"/>
              <a:t> and Rb</a:t>
            </a:r>
            <a:r>
              <a:rPr lang="en-AU" sz="2400" baseline="-25000" dirty="0" smtClean="0"/>
              <a:t>1</a:t>
            </a:r>
            <a:r>
              <a:rPr lang="en-AU" sz="2400" dirty="0" smtClean="0"/>
              <a:t> 8.4 mg</a:t>
            </a:r>
          </a:p>
          <a:p>
            <a:pPr marL="0" indent="0" eaLnBrk="1" hangingPunct="1">
              <a:lnSpc>
                <a:spcPct val="95000"/>
              </a:lnSpc>
              <a:buFontTx/>
              <a:buNone/>
              <a:tabLst>
                <a:tab pos="8345488" algn="r"/>
                <a:tab pos="8432800" algn="r"/>
              </a:tabLst>
            </a:pPr>
            <a:endParaRPr lang="en-AU" sz="1600" dirty="0" smtClean="0"/>
          </a:p>
          <a:p>
            <a:pPr marL="0" indent="0" eaLnBrk="1" hangingPunct="1">
              <a:lnSpc>
                <a:spcPct val="95000"/>
              </a:lnSpc>
              <a:buFontTx/>
              <a:buNone/>
              <a:tabLst>
                <a:tab pos="8345488" algn="r"/>
                <a:tab pos="8432800" algn="r"/>
              </a:tabLst>
            </a:pPr>
            <a:endParaRPr lang="en-AU" b="1" dirty="0" smtClean="0"/>
          </a:p>
          <a:p>
            <a:pPr marL="0" indent="0" eaLnBrk="1" hangingPunct="1">
              <a:lnSpc>
                <a:spcPct val="95000"/>
              </a:lnSpc>
              <a:buFontTx/>
              <a:buNone/>
              <a:tabLst>
                <a:tab pos="8345488" algn="r"/>
                <a:tab pos="8432800" algn="r"/>
              </a:tabLst>
            </a:pPr>
            <a:r>
              <a:rPr lang="en-AU" dirty="0" smtClean="0"/>
              <a:t>Suggested Dosage: 1 tablet 2-4 times per day</a:t>
            </a:r>
            <a:endParaRPr lang="en-AU" b="1" dirty="0" smtClean="0"/>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25</a:t>
            </a:fld>
            <a:endParaRPr lang="en-US" dirty="0"/>
          </a:p>
        </p:txBody>
      </p:sp>
      <p:pic>
        <p:nvPicPr>
          <p:cNvPr id="5" name="Picture 3" descr="rodiola_bottle"/>
          <p:cNvPicPr>
            <a:picLocks noChangeAspect="1" noChangeArrowheads="1"/>
          </p:cNvPicPr>
          <p:nvPr/>
        </p:nvPicPr>
        <p:blipFill>
          <a:blip r:embed="rId3" cstate="print"/>
          <a:srcRect/>
          <a:stretch>
            <a:fillRect/>
          </a:stretch>
        </p:blipFill>
        <p:spPr bwMode="auto">
          <a:xfrm>
            <a:off x="6332692" y="2266405"/>
            <a:ext cx="2961436" cy="459159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0825" y="274638"/>
            <a:ext cx="8642350" cy="993775"/>
          </a:xfrm>
        </p:spPr>
        <p:txBody>
          <a:bodyPr/>
          <a:lstStyle/>
          <a:p>
            <a:r>
              <a:rPr lang="en-AU" dirty="0" smtClean="0"/>
              <a:t>Rhodiola and HSP</a:t>
            </a:r>
          </a:p>
        </p:txBody>
      </p:sp>
      <p:sp>
        <p:nvSpPr>
          <p:cNvPr id="24579" name="Content Placeholder 2"/>
          <p:cNvSpPr>
            <a:spLocks noGrp="1"/>
          </p:cNvSpPr>
          <p:nvPr>
            <p:ph idx="1"/>
          </p:nvPr>
        </p:nvSpPr>
        <p:spPr>
          <a:xfrm>
            <a:off x="214313" y="1357313"/>
            <a:ext cx="8605837" cy="5230812"/>
          </a:xfrm>
        </p:spPr>
        <p:txBody>
          <a:bodyPr/>
          <a:lstStyle/>
          <a:p>
            <a:r>
              <a:rPr lang="en-AU" dirty="0" smtClean="0"/>
              <a:t>Serum HSP </a:t>
            </a:r>
            <a:r>
              <a:rPr lang="en-AU" dirty="0" smtClean="0">
                <a:latin typeface="Arial" pitchFamily="34" charset="0"/>
                <a:cs typeface="Arial" pitchFamily="34" charset="0"/>
              </a:rPr>
              <a:t>↑ </a:t>
            </a:r>
            <a:r>
              <a:rPr lang="en-AU" dirty="0" smtClean="0"/>
              <a:t>2.8 times in mice forced to swim</a:t>
            </a:r>
          </a:p>
          <a:p>
            <a:r>
              <a:rPr lang="en-AU" dirty="0" smtClean="0"/>
              <a:t>Serum HSP </a:t>
            </a:r>
            <a:r>
              <a:rPr lang="en-AU" dirty="0" smtClean="0">
                <a:latin typeface="Arial" pitchFamily="34" charset="0"/>
                <a:cs typeface="Arial" pitchFamily="34" charset="0"/>
              </a:rPr>
              <a:t>↑ </a:t>
            </a:r>
            <a:r>
              <a:rPr lang="en-AU" dirty="0" smtClean="0"/>
              <a:t>6 times in mice given a combination of Rhodiola, Eleuthero and Schisandra extracts at human equivalent doses (1g/150lb body weight/day) for 7 days</a:t>
            </a:r>
          </a:p>
          <a:p>
            <a:r>
              <a:rPr lang="en-AU" dirty="0" smtClean="0"/>
              <a:t>Serum HSP </a:t>
            </a:r>
            <a:r>
              <a:rPr lang="en-AU" dirty="0" smtClean="0">
                <a:latin typeface="Arial" pitchFamily="34" charset="0"/>
                <a:cs typeface="Arial" pitchFamily="34" charset="0"/>
              </a:rPr>
              <a:t>↑ </a:t>
            </a:r>
            <a:r>
              <a:rPr lang="en-AU" dirty="0" smtClean="0"/>
              <a:t>13 times in mice given herb combo and forced to swim</a:t>
            </a:r>
          </a:p>
          <a:p>
            <a:r>
              <a:rPr lang="en-AU" dirty="0" smtClean="0"/>
              <a:t>The time to exhaustion when swimming </a:t>
            </a:r>
            <a:r>
              <a:rPr lang="en-AU" dirty="0" smtClean="0">
                <a:latin typeface="Arial" pitchFamily="34" charset="0"/>
                <a:cs typeface="Arial" pitchFamily="34" charset="0"/>
              </a:rPr>
              <a:t>↑ </a:t>
            </a:r>
            <a:r>
              <a:rPr lang="en-AU" dirty="0" smtClean="0"/>
              <a:t>7 times, from 3 mins to 21 mins, in mice taking the herb combo</a:t>
            </a:r>
          </a:p>
          <a:p>
            <a:endParaRPr lang="en-AU" dirty="0" smtClean="0"/>
          </a:p>
          <a:p>
            <a:pPr>
              <a:buFont typeface="Wingdings" pitchFamily="2" charset="2"/>
              <a:buNone/>
            </a:pPr>
            <a:r>
              <a:rPr lang="en-AU" sz="1600" dirty="0" smtClean="0"/>
              <a:t>	</a:t>
            </a:r>
          </a:p>
          <a:p>
            <a:pPr>
              <a:buFont typeface="Wingdings" pitchFamily="2" charset="2"/>
              <a:buNone/>
            </a:pPr>
            <a:r>
              <a:rPr lang="en-AU" sz="1600" dirty="0" smtClean="0"/>
              <a:t>	</a:t>
            </a:r>
            <a:endParaRPr lang="en-AU" dirty="0" smtClean="0"/>
          </a:p>
          <a:p>
            <a:endParaRPr lang="en-AU" dirty="0" smtClean="0"/>
          </a:p>
        </p:txBody>
      </p:sp>
      <p:sp>
        <p:nvSpPr>
          <p:cNvPr id="2458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0BD7D6-ADC2-4D8D-A8BB-A1F569538FE1}" type="slidenum">
              <a:rPr lang="en-US" smtClean="0"/>
              <a:pPr fontAlgn="base">
                <a:spcBef>
                  <a:spcPct val="0"/>
                </a:spcBef>
                <a:spcAft>
                  <a:spcPct val="0"/>
                </a:spcAft>
              </a:pPr>
              <a:t>26</a:t>
            </a:fld>
            <a:endParaRPr lang="en-US" smtClean="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AU" dirty="0" smtClean="0"/>
              <a:t>HSP and </a:t>
            </a:r>
            <a:r>
              <a:rPr lang="en-AU" dirty="0" err="1" smtClean="0"/>
              <a:t>Cortisol</a:t>
            </a:r>
            <a:endParaRPr lang="en-AU" dirty="0" smtClean="0"/>
          </a:p>
        </p:txBody>
      </p:sp>
      <p:pic>
        <p:nvPicPr>
          <p:cNvPr id="6" name="Picture 2"/>
          <p:cNvPicPr>
            <a:picLocks noGrp="1" noChangeAspect="1" noChangeArrowheads="1"/>
          </p:cNvPicPr>
          <p:nvPr>
            <p:ph idx="1"/>
          </p:nvPr>
        </p:nvPicPr>
        <p:blipFill>
          <a:blip r:embed="rId3" cstate="print"/>
          <a:srcRect/>
          <a:stretch>
            <a:fillRect/>
          </a:stretch>
        </p:blipFill>
        <p:spPr>
          <a:xfrm>
            <a:off x="1197967" y="1165927"/>
            <a:ext cx="6705536" cy="5286375"/>
          </a:xfrm>
          <a:noFill/>
        </p:spPr>
      </p:pic>
      <p:sp>
        <p:nvSpPr>
          <p:cNvPr id="7" name="Slide Number Placeholder 6"/>
          <p:cNvSpPr>
            <a:spLocks noGrp="1"/>
          </p:cNvSpPr>
          <p:nvPr>
            <p:ph type="sldNum" sz="quarter" idx="12"/>
          </p:nvPr>
        </p:nvSpPr>
        <p:spPr/>
        <p:txBody>
          <a:bodyPr/>
          <a:lstStyle/>
          <a:p>
            <a:pPr>
              <a:defRPr/>
            </a:pPr>
            <a:fld id="{17802E49-5330-4652-BDFA-8522AD8263EB}" type="slidenum">
              <a:rPr lang="en-US" smtClean="0"/>
              <a:pPr>
                <a:defRPr/>
              </a:pPr>
              <a:t>27</a:t>
            </a:fld>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756748" y="-50637"/>
            <a:ext cx="7609818" cy="7419042"/>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AU" smtClean="0"/>
              <a:t>Rhodiola and Depression</a:t>
            </a:r>
          </a:p>
        </p:txBody>
      </p:sp>
      <p:sp>
        <p:nvSpPr>
          <p:cNvPr id="20483" name="Content Placeholder 2"/>
          <p:cNvSpPr>
            <a:spLocks noGrp="1"/>
          </p:cNvSpPr>
          <p:nvPr>
            <p:ph idx="1"/>
          </p:nvPr>
        </p:nvSpPr>
        <p:spPr/>
        <p:txBody>
          <a:bodyPr/>
          <a:lstStyle/>
          <a:p>
            <a:endParaRPr lang="en-AU" smtClean="0"/>
          </a:p>
        </p:txBody>
      </p:sp>
      <p:sp>
        <p:nvSpPr>
          <p:cNvPr id="20484"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8F1D88-8481-48F9-8A5E-3939894E03F8}" type="slidenum">
              <a:rPr lang="en-US" smtClean="0"/>
              <a:pPr fontAlgn="base">
                <a:spcBef>
                  <a:spcPct val="0"/>
                </a:spcBef>
                <a:spcAft>
                  <a:spcPct val="0"/>
                </a:spcAft>
              </a:pPr>
              <a:t>28</a:t>
            </a:fld>
            <a:endParaRPr lang="en-US" smtClean="0"/>
          </a:p>
        </p:txBody>
      </p:sp>
      <p:pic>
        <p:nvPicPr>
          <p:cNvPr id="20485" name="Picture 2"/>
          <p:cNvPicPr>
            <a:picLocks noChangeAspect="1" noChangeArrowheads="1"/>
          </p:cNvPicPr>
          <p:nvPr/>
        </p:nvPicPr>
        <p:blipFill>
          <a:blip r:embed="rId2" cstate="print"/>
          <a:srcRect/>
          <a:stretch>
            <a:fillRect/>
          </a:stretch>
        </p:blipFill>
        <p:spPr bwMode="auto">
          <a:xfrm>
            <a:off x="119063" y="1557338"/>
            <a:ext cx="8916987" cy="4433887"/>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AU" dirty="0" smtClean="0"/>
              <a:t>Rhodiola and Depression</a:t>
            </a:r>
          </a:p>
        </p:txBody>
      </p:sp>
      <p:sp>
        <p:nvSpPr>
          <p:cNvPr id="125955" name="Content Placeholder 2"/>
          <p:cNvSpPr>
            <a:spLocks noGrp="1"/>
          </p:cNvSpPr>
          <p:nvPr>
            <p:ph idx="1"/>
          </p:nvPr>
        </p:nvSpPr>
        <p:spPr>
          <a:xfrm>
            <a:off x="214313" y="1428750"/>
            <a:ext cx="8642350" cy="5429250"/>
          </a:xfrm>
        </p:spPr>
        <p:txBody>
          <a:bodyPr/>
          <a:lstStyle/>
          <a:p>
            <a:r>
              <a:rPr lang="en-AU" dirty="0" smtClean="0"/>
              <a:t>A standardized extract of Rhodiola trialled in patients with mild to moderate depression in dosages of either 340 or 680 mg/day over a 6-week period</a:t>
            </a:r>
          </a:p>
          <a:p>
            <a:r>
              <a:rPr lang="en-AU" dirty="0" smtClean="0"/>
              <a:t>At 340 mg/day depression, insomnia, emotional instability and </a:t>
            </a:r>
            <a:r>
              <a:rPr lang="en-AU" dirty="0" err="1" smtClean="0"/>
              <a:t>somatization</a:t>
            </a:r>
            <a:r>
              <a:rPr lang="en-AU" dirty="0" smtClean="0"/>
              <a:t>, improved significantly</a:t>
            </a:r>
          </a:p>
          <a:p>
            <a:r>
              <a:rPr lang="en-AU" dirty="0" smtClean="0"/>
              <a:t>At 680 mg/day self-esteem improved significantly</a:t>
            </a:r>
          </a:p>
          <a:p>
            <a:r>
              <a:rPr lang="en-AU" dirty="0" smtClean="0"/>
              <a:t>Energy levels </a:t>
            </a:r>
            <a:r>
              <a:rPr lang="en-AU" dirty="0" smtClean="0">
                <a:latin typeface="Arial" charset="0"/>
                <a:cs typeface="Arial" charset="0"/>
              </a:rPr>
              <a:t>↑</a:t>
            </a:r>
          </a:p>
          <a:p>
            <a:r>
              <a:rPr lang="en-AU" dirty="0" smtClean="0"/>
              <a:t>Up-regulation of Hsp70</a:t>
            </a:r>
          </a:p>
          <a:p>
            <a:pPr>
              <a:buFont typeface="Wingdings" pitchFamily="2" charset="2"/>
              <a:buNone/>
            </a:pPr>
            <a:endParaRPr lang="en-AU" sz="1600" dirty="0" smtClean="0"/>
          </a:p>
          <a:p>
            <a:pPr>
              <a:buFont typeface="Wingdings" pitchFamily="2" charset="2"/>
              <a:buNone/>
            </a:pPr>
            <a:endParaRPr lang="en-AU" sz="1600" dirty="0" smtClean="0"/>
          </a:p>
          <a:p>
            <a:pPr>
              <a:buFont typeface="Wingdings" pitchFamily="2" charset="2"/>
              <a:buNone/>
            </a:pPr>
            <a:endParaRPr lang="en-AU" sz="1600" dirty="0" smtClean="0"/>
          </a:p>
          <a:p>
            <a:pPr>
              <a:buFont typeface="Wingdings" pitchFamily="2" charset="2"/>
              <a:buNone/>
            </a:pPr>
            <a:r>
              <a:rPr lang="en-AU" sz="1600" dirty="0" smtClean="0"/>
              <a:t>	</a:t>
            </a:r>
            <a:r>
              <a:rPr lang="en-AU" sz="1600" dirty="0" err="1" smtClean="0"/>
              <a:t>Darbinyan</a:t>
            </a:r>
            <a:r>
              <a:rPr lang="en-AU" sz="1600" dirty="0" smtClean="0"/>
              <a:t> V et al. </a:t>
            </a:r>
            <a:r>
              <a:rPr lang="en-AU" sz="1600" i="1" dirty="0" smtClean="0"/>
              <a:t>Nord J Psychiatry </a:t>
            </a:r>
            <a:r>
              <a:rPr lang="en-AU" sz="1600" dirty="0" smtClean="0"/>
              <a:t>2007; </a:t>
            </a:r>
            <a:r>
              <a:rPr lang="en-AU" sz="1600" b="1" dirty="0" smtClean="0"/>
              <a:t>61</a:t>
            </a:r>
            <a:r>
              <a:rPr lang="en-AU" sz="1600" dirty="0" smtClean="0"/>
              <a:t>(15): 343-348</a:t>
            </a:r>
            <a:r>
              <a:rPr lang="en-AU" dirty="0" smtClean="0"/>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595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9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42875"/>
            <a:ext cx="9143999" cy="1143000"/>
          </a:xfrm>
        </p:spPr>
        <p:txBody>
          <a:bodyPr/>
          <a:lstStyle/>
          <a:p>
            <a:pPr eaLnBrk="1" hangingPunct="1"/>
            <a:r>
              <a:rPr lang="en-AU" dirty="0" smtClean="0"/>
              <a:t>Sir Robert </a:t>
            </a:r>
            <a:r>
              <a:rPr lang="en-AU" dirty="0" err="1" smtClean="0"/>
              <a:t>McCarrison</a:t>
            </a:r>
            <a:r>
              <a:rPr lang="en-AU" dirty="0" smtClean="0"/>
              <a:t> MD</a:t>
            </a:r>
          </a:p>
        </p:txBody>
      </p:sp>
      <p:sp>
        <p:nvSpPr>
          <p:cNvPr id="10243" name="Content Placeholder 2"/>
          <p:cNvSpPr>
            <a:spLocks noGrp="1"/>
          </p:cNvSpPr>
          <p:nvPr>
            <p:ph idx="1"/>
          </p:nvPr>
        </p:nvSpPr>
        <p:spPr>
          <a:xfrm>
            <a:off x="265815" y="1256968"/>
            <a:ext cx="8508778" cy="5429250"/>
          </a:xfrm>
        </p:spPr>
        <p:txBody>
          <a:bodyPr/>
          <a:lstStyle/>
          <a:p>
            <a:pPr marL="342000" indent="-342000">
              <a:buNone/>
            </a:pPr>
            <a:r>
              <a:rPr lang="en-AU" sz="2800" kern="1200" dirty="0" smtClean="0"/>
              <a:t>“The functional perfection of the adrenal glands is dependent upon the balance of the food and upon the quality and quantity of its vitamins”</a:t>
            </a:r>
          </a:p>
          <a:p>
            <a:pPr marL="342000" indent="-342000">
              <a:buNone/>
            </a:pPr>
            <a:r>
              <a:rPr lang="en-AU" sz="2800" kern="1200" dirty="0" smtClean="0"/>
              <a:t>“An intimate relationship exists between the adrenal glands and the meta-</a:t>
            </a:r>
            <a:r>
              <a:rPr lang="en-AU" sz="2800" kern="1200" dirty="0" err="1" smtClean="0"/>
              <a:t>bolic</a:t>
            </a:r>
            <a:r>
              <a:rPr lang="en-AU" sz="2800" kern="1200" dirty="0" smtClean="0"/>
              <a:t> processes of the animal organism”</a:t>
            </a:r>
          </a:p>
          <a:p>
            <a:pPr marL="342000" indent="-342000">
              <a:buNone/>
            </a:pPr>
            <a:r>
              <a:rPr lang="en-AU" sz="2800" kern="1200" dirty="0" smtClean="0"/>
              <a:t>“Each vitamin exercises a specific influence on the adrenal glands; the effect of their deprivation on these organs is one of the most outstanding features of deficiency disease”</a:t>
            </a:r>
            <a:endParaRPr lang="en-AU" sz="2800" dirty="0" smtClean="0"/>
          </a:p>
          <a:p>
            <a:pPr marL="914400" lvl="1" indent="-514350">
              <a:buFont typeface="+mj-lt"/>
              <a:buAutoNum type="arabicPeriod"/>
            </a:pPr>
            <a:endParaRPr lang="en-AU" kern="1200" dirty="0" smtClean="0"/>
          </a:p>
          <a:p>
            <a:pPr eaLnBrk="1" hangingPunct="1"/>
            <a:endParaRPr lang="en-AU" sz="2800" dirty="0" smtClean="0"/>
          </a:p>
          <a:p>
            <a:pPr eaLnBrk="1" hangingPunct="1"/>
            <a:endParaRPr lang="en-AU" dirty="0" smtClean="0"/>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3</a:t>
            </a:fld>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7163" y="285750"/>
            <a:ext cx="8807450" cy="928688"/>
          </a:xfrm>
        </p:spPr>
        <p:txBody>
          <a:bodyPr/>
          <a:lstStyle/>
          <a:p>
            <a:pPr eaLnBrk="1" hangingPunct="1"/>
            <a:r>
              <a:rPr lang="en-AU" dirty="0" smtClean="0"/>
              <a:t>Rhodiola &amp; Ginseng Complex </a:t>
            </a:r>
            <a:br>
              <a:rPr lang="en-AU" dirty="0" smtClean="0"/>
            </a:br>
            <a:r>
              <a:rPr lang="en-AU" dirty="0" smtClean="0"/>
              <a:t>Indications</a:t>
            </a:r>
          </a:p>
        </p:txBody>
      </p:sp>
      <p:sp>
        <p:nvSpPr>
          <p:cNvPr id="130051" name="Rectangle 3"/>
          <p:cNvSpPr>
            <a:spLocks noGrp="1" noChangeArrowheads="1"/>
          </p:cNvSpPr>
          <p:nvPr>
            <p:ph idx="1"/>
          </p:nvPr>
        </p:nvSpPr>
        <p:spPr>
          <a:xfrm>
            <a:off x="165100" y="1428750"/>
            <a:ext cx="8712200" cy="5224463"/>
          </a:xfrm>
        </p:spPr>
        <p:txBody>
          <a:bodyPr/>
          <a:lstStyle/>
          <a:p>
            <a:pPr eaLnBrk="1" hangingPunct="1"/>
            <a:r>
              <a:rPr lang="en-AU" dirty="0" smtClean="0"/>
              <a:t>Fatigue, physical stress, convalescence, failure to thrive</a:t>
            </a:r>
          </a:p>
          <a:p>
            <a:pPr eaLnBrk="1" hangingPunct="1"/>
            <a:r>
              <a:rPr lang="en-AU" dirty="0" smtClean="0"/>
              <a:t>Debility, emaciation, </a:t>
            </a:r>
            <a:r>
              <a:rPr lang="en-AU" dirty="0" err="1" smtClean="0"/>
              <a:t>cachexia</a:t>
            </a:r>
            <a:r>
              <a:rPr lang="en-AU" dirty="0" smtClean="0"/>
              <a:t>, </a:t>
            </a:r>
          </a:p>
          <a:p>
            <a:pPr eaLnBrk="1" hangingPunct="1"/>
            <a:r>
              <a:rPr lang="en-AU" dirty="0" smtClean="0"/>
              <a:t>Chronic fatigue syndrome, fibromyalgia, post-viral syndromes, chronic immune deficiency</a:t>
            </a:r>
          </a:p>
          <a:p>
            <a:pPr eaLnBrk="1" hangingPunct="1"/>
            <a:r>
              <a:rPr lang="en-AU" dirty="0" smtClean="0"/>
              <a:t>Depression and anxiety</a:t>
            </a:r>
          </a:p>
          <a:p>
            <a:pPr eaLnBrk="1" hangingPunct="1"/>
            <a:r>
              <a:rPr lang="en-AU" dirty="0" smtClean="0"/>
              <a:t>During chemotherapy or radiotherapy for cancer</a:t>
            </a:r>
          </a:p>
          <a:p>
            <a:pPr eaLnBrk="1" hangingPunct="1"/>
            <a:r>
              <a:rPr lang="en-AU" dirty="0" smtClean="0"/>
              <a:t>To improve physical performance, impotence</a:t>
            </a:r>
          </a:p>
          <a:p>
            <a:pPr eaLnBrk="1" hangingPunct="1"/>
            <a:r>
              <a:rPr lang="en-AU" dirty="0" smtClean="0"/>
              <a:t>To improve mental performance, concentration and memory, especially when under stress</a:t>
            </a:r>
          </a:p>
          <a:p>
            <a:pPr eaLnBrk="1" hangingPunct="1"/>
            <a:r>
              <a:rPr lang="en-AU" dirty="0" smtClean="0"/>
              <a:t>As a tonic for the elderly and to enhance longevity</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141288"/>
            <a:ext cx="8229600" cy="1144587"/>
          </a:xfrm>
        </p:spPr>
        <p:txBody>
          <a:bodyPr/>
          <a:lstStyle/>
          <a:p>
            <a:pPr eaLnBrk="1" hangingPunct="1"/>
            <a:r>
              <a:rPr lang="en-AU" dirty="0" smtClean="0"/>
              <a:t>Adrenal Complex</a:t>
            </a:r>
          </a:p>
        </p:txBody>
      </p:sp>
      <p:sp>
        <p:nvSpPr>
          <p:cNvPr id="68611" name="Content Placeholder 2"/>
          <p:cNvSpPr>
            <a:spLocks noGrp="1"/>
          </p:cNvSpPr>
          <p:nvPr>
            <p:ph idx="1"/>
          </p:nvPr>
        </p:nvSpPr>
        <p:spPr>
          <a:xfrm>
            <a:off x="250825" y="1428750"/>
            <a:ext cx="8642350" cy="4940152"/>
          </a:xfrm>
        </p:spPr>
        <p:txBody>
          <a:bodyPr/>
          <a:lstStyle/>
          <a:p>
            <a:pPr eaLnBrk="1" hangingPunct="1"/>
            <a:r>
              <a:rPr lang="en-AU" dirty="0" smtClean="0"/>
              <a:t>Since the beginning of recorded history Licorice root has been used as a remedy</a:t>
            </a:r>
          </a:p>
          <a:p>
            <a:pPr eaLnBrk="1" hangingPunct="1"/>
            <a:r>
              <a:rPr lang="en-AU" dirty="0" smtClean="0"/>
              <a:t>The ancient Assyrian, Egyptian, Chinese and Indian cultures were the first to document its use</a:t>
            </a:r>
          </a:p>
          <a:p>
            <a:pPr eaLnBrk="1" hangingPunct="1"/>
            <a:r>
              <a:rPr lang="en-AU" dirty="0" err="1" smtClean="0"/>
              <a:t>Rehmannia</a:t>
            </a:r>
            <a:r>
              <a:rPr lang="en-AU" dirty="0" smtClean="0"/>
              <a:t> root was first mentioned is Chinese texts around the 3</a:t>
            </a:r>
            <a:r>
              <a:rPr lang="en-AU" baseline="30000" dirty="0" smtClean="0"/>
              <a:t>rd</a:t>
            </a:r>
            <a:r>
              <a:rPr lang="en-AU" dirty="0" smtClean="0"/>
              <a:t> century although herbs were used in China for millennia prior to this</a:t>
            </a:r>
          </a:p>
          <a:p>
            <a:pPr eaLnBrk="1" hangingPunct="1"/>
            <a:r>
              <a:rPr lang="en-AU" dirty="0" smtClean="0"/>
              <a:t>In western herbal therapy both herbs are considered:</a:t>
            </a:r>
          </a:p>
          <a:p>
            <a:pPr lvl="1" eaLnBrk="1" hangingPunct="1"/>
            <a:r>
              <a:rPr lang="en-AU" dirty="0" smtClean="0"/>
              <a:t>Adrenal restoratives</a:t>
            </a:r>
          </a:p>
          <a:p>
            <a:pPr lvl="1" eaLnBrk="1" hangingPunct="1"/>
            <a:r>
              <a:rPr lang="en-AU" dirty="0" smtClean="0"/>
              <a:t>Improving the ability to adapt to occasional stress</a:t>
            </a:r>
          </a:p>
          <a:p>
            <a:pPr lvl="1" eaLnBrk="1" hangingPunct="1">
              <a:buFont typeface="Wingdings" pitchFamily="2" charset="2"/>
              <a:buNone/>
            </a:pPr>
            <a:endParaRPr lang="en-AU" sz="1600" dirty="0" smtClean="0"/>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31</a:t>
            </a:fld>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61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Title 1"/>
          <p:cNvSpPr>
            <a:spLocks noGrp="1"/>
          </p:cNvSpPr>
          <p:nvPr>
            <p:ph type="title"/>
          </p:nvPr>
        </p:nvSpPr>
        <p:spPr>
          <a:xfrm>
            <a:off x="685800" y="227013"/>
            <a:ext cx="7772400" cy="1143000"/>
          </a:xfrm>
        </p:spPr>
        <p:txBody>
          <a:bodyPr/>
          <a:lstStyle/>
          <a:p>
            <a:pPr eaLnBrk="1" hangingPunct="1"/>
            <a:r>
              <a:rPr lang="en-AU" smtClean="0"/>
              <a:t>Adrenal Complex</a:t>
            </a:r>
          </a:p>
        </p:txBody>
      </p:sp>
      <p:sp>
        <p:nvSpPr>
          <p:cNvPr id="58371" name="Content Placeholder 2"/>
          <p:cNvSpPr>
            <a:spLocks noGrp="1"/>
          </p:cNvSpPr>
          <p:nvPr>
            <p:ph idx="1"/>
          </p:nvPr>
        </p:nvSpPr>
        <p:spPr>
          <a:xfrm>
            <a:off x="250825" y="1655763"/>
            <a:ext cx="7577138" cy="5357812"/>
          </a:xfrm>
        </p:spPr>
        <p:txBody>
          <a:bodyPr/>
          <a:lstStyle/>
          <a:p>
            <a:pPr marL="0" indent="0" eaLnBrk="1" hangingPunct="1">
              <a:spcBef>
                <a:spcPts val="600"/>
              </a:spcBef>
              <a:spcAft>
                <a:spcPts val="600"/>
              </a:spcAft>
              <a:buFontTx/>
              <a:buNone/>
              <a:defRPr/>
            </a:pPr>
            <a:r>
              <a:rPr lang="en-US" dirty="0" smtClean="0"/>
              <a:t>Licorice root 7:1 ext 250 mg</a:t>
            </a:r>
            <a:r>
              <a:rPr lang="en-AU" dirty="0" smtClean="0"/>
              <a:t/>
            </a:r>
            <a:br>
              <a:rPr lang="en-AU" dirty="0" smtClean="0"/>
            </a:br>
            <a:r>
              <a:rPr lang="en-US" dirty="0" smtClean="0"/>
              <a:t>from </a:t>
            </a:r>
            <a:r>
              <a:rPr lang="en-US" i="1" dirty="0" smtClean="0"/>
              <a:t>Glycyrrhiza glabra</a:t>
            </a:r>
            <a:r>
              <a:rPr lang="en-US" dirty="0" smtClean="0"/>
              <a:t> root 1.75 g</a:t>
            </a:r>
            <a:r>
              <a:rPr lang="en-AU" dirty="0" smtClean="0"/>
              <a:t/>
            </a:r>
            <a:br>
              <a:rPr lang="en-AU" dirty="0" smtClean="0"/>
            </a:br>
            <a:r>
              <a:rPr lang="en-US" dirty="0" smtClean="0"/>
              <a:t>Containing glycyrrhizin 25mg</a:t>
            </a:r>
            <a:endParaRPr lang="en-AU" dirty="0" smtClean="0"/>
          </a:p>
          <a:p>
            <a:pPr marL="0" indent="0" eaLnBrk="1" hangingPunct="1">
              <a:spcBef>
                <a:spcPts val="600"/>
              </a:spcBef>
              <a:spcAft>
                <a:spcPts val="600"/>
              </a:spcAft>
              <a:buFontTx/>
              <a:buNone/>
              <a:defRPr/>
            </a:pPr>
            <a:r>
              <a:rPr lang="en-US" dirty="0" smtClean="0"/>
              <a:t>Rehmannia rhizome 5:1 ext 150 mg</a:t>
            </a:r>
            <a:r>
              <a:rPr lang="en-AU" dirty="0" smtClean="0"/>
              <a:t/>
            </a:r>
            <a:br>
              <a:rPr lang="en-AU" dirty="0" smtClean="0"/>
            </a:br>
            <a:r>
              <a:rPr lang="en-US" dirty="0" smtClean="0"/>
              <a:t>from </a:t>
            </a:r>
            <a:r>
              <a:rPr lang="en-US" i="1" dirty="0" smtClean="0"/>
              <a:t>Rehmannia glutinosa</a:t>
            </a:r>
            <a:r>
              <a:rPr lang="en-US" dirty="0" smtClean="0"/>
              <a:t> </a:t>
            </a:r>
            <a:br>
              <a:rPr lang="en-US" dirty="0" smtClean="0"/>
            </a:br>
            <a:r>
              <a:rPr lang="en-US" dirty="0" smtClean="0"/>
              <a:t>rhizome 750 mg</a:t>
            </a:r>
          </a:p>
          <a:p>
            <a:pPr marL="0" indent="0" eaLnBrk="1" hangingPunct="1">
              <a:buFontTx/>
              <a:buNone/>
              <a:defRPr/>
            </a:pPr>
            <a:endParaRPr lang="en-US" dirty="0" smtClean="0"/>
          </a:p>
          <a:p>
            <a:pPr marL="0" indent="0" eaLnBrk="1" hangingPunct="1">
              <a:buFontTx/>
              <a:buNone/>
              <a:defRPr/>
            </a:pPr>
            <a:r>
              <a:rPr lang="en-US" dirty="0" smtClean="0"/>
              <a:t>Dose: 1 tablet </a:t>
            </a:r>
            <a:r>
              <a:rPr lang="en-AU" dirty="0" smtClean="0"/>
              <a:t>2 -3 times per day</a:t>
            </a:r>
          </a:p>
          <a:p>
            <a:pPr marL="0" indent="0" eaLnBrk="1" hangingPunct="1">
              <a:buFontTx/>
              <a:buNone/>
              <a:defRPr/>
            </a:pPr>
            <a:r>
              <a:rPr lang="en-AU" sz="2400" dirty="0" smtClean="0"/>
              <a:t> </a:t>
            </a:r>
          </a:p>
          <a:p>
            <a:pPr eaLnBrk="1" hangingPunct="1">
              <a:buFontTx/>
              <a:buNone/>
              <a:defRPr/>
            </a:pPr>
            <a:endParaRPr lang="en-AU" sz="2400" dirty="0" smtClean="0"/>
          </a:p>
        </p:txBody>
      </p:sp>
      <p:pic>
        <p:nvPicPr>
          <p:cNvPr id="169988" name="Picture 2" descr="C:\My Documents\Marketing\Campaigns\Endocrine essentials\Adrenal Complex bottle shot.jpg"/>
          <p:cNvPicPr>
            <a:picLocks noChangeAspect="1" noChangeArrowheads="1"/>
          </p:cNvPicPr>
          <p:nvPr/>
        </p:nvPicPr>
        <p:blipFill>
          <a:blip r:embed="rId3" cstate="print"/>
          <a:srcRect l="12135" t="6702" r="13483" b="6702"/>
          <a:stretch>
            <a:fillRect/>
          </a:stretch>
        </p:blipFill>
        <p:spPr bwMode="auto">
          <a:xfrm>
            <a:off x="6484938" y="1709738"/>
            <a:ext cx="2363787" cy="442912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AU" smtClean="0"/>
              <a:t>Adrenal Complex Indications</a:t>
            </a:r>
          </a:p>
        </p:txBody>
      </p:sp>
      <p:sp>
        <p:nvSpPr>
          <p:cNvPr id="134147" name="Content Placeholder 2"/>
          <p:cNvSpPr>
            <a:spLocks noGrp="1"/>
          </p:cNvSpPr>
          <p:nvPr>
            <p:ph idx="1"/>
          </p:nvPr>
        </p:nvSpPr>
        <p:spPr>
          <a:xfrm>
            <a:off x="323850" y="1214438"/>
            <a:ext cx="8507413" cy="5167312"/>
          </a:xfrm>
        </p:spPr>
        <p:txBody>
          <a:bodyPr/>
          <a:lstStyle/>
          <a:p>
            <a:r>
              <a:rPr lang="en-AU" dirty="0" smtClean="0"/>
              <a:t>Adrenal depletion, to aid the recovery of the adrenal cortex</a:t>
            </a:r>
          </a:p>
          <a:p>
            <a:r>
              <a:rPr lang="en-AU" dirty="0" smtClean="0"/>
              <a:t>To support adrenal cortex function in times of high stress</a:t>
            </a:r>
          </a:p>
          <a:p>
            <a:r>
              <a:rPr lang="en-AU" dirty="0" smtClean="0"/>
              <a:t>Fatigue, anxiety, sleeplessness or reduced immune function during periods of prolonged stress</a:t>
            </a:r>
          </a:p>
          <a:p>
            <a:r>
              <a:rPr lang="en-AU" dirty="0" smtClean="0"/>
              <a:t>Chronic fatigue syndrome and fibromyalgia</a:t>
            </a:r>
          </a:p>
          <a:p>
            <a:r>
              <a:rPr lang="en-AU" dirty="0" smtClean="0"/>
              <a:t>Chronic illness, including autoimmune disease</a:t>
            </a:r>
          </a:p>
          <a:p>
            <a:pPr eaLnBrk="1" hangingPunct="1"/>
            <a:r>
              <a:rPr lang="en-AU" dirty="0" smtClean="0"/>
              <a:t>Metabolic syndrome, visceral fat loss</a:t>
            </a:r>
          </a:p>
          <a:p>
            <a:pPr eaLnBrk="1" hangingPunct="1"/>
            <a:r>
              <a:rPr lang="en-AU" dirty="0" smtClean="0"/>
              <a:t>Longevity?</a:t>
            </a:r>
          </a:p>
          <a:p>
            <a:endParaRPr lang="en-AU" dirty="0"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14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414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41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4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1" name="Title 3"/>
          <p:cNvSpPr>
            <a:spLocks noGrp="1"/>
          </p:cNvSpPr>
          <p:nvPr>
            <p:ph type="title"/>
          </p:nvPr>
        </p:nvSpPr>
        <p:spPr>
          <a:xfrm>
            <a:off x="0" y="0"/>
            <a:ext cx="8642350" cy="1143000"/>
          </a:xfrm>
        </p:spPr>
        <p:txBody>
          <a:bodyPr/>
          <a:lstStyle/>
          <a:p>
            <a:pPr eaLnBrk="1" hangingPunct="1"/>
            <a:r>
              <a:rPr lang="en-AU" smtClean="0"/>
              <a:t>Licorice Safety</a:t>
            </a:r>
          </a:p>
        </p:txBody>
      </p:sp>
      <p:sp>
        <p:nvSpPr>
          <p:cNvPr id="73730" name="Rectangle 3"/>
          <p:cNvSpPr>
            <a:spLocks noGrp="1" noChangeArrowheads="1"/>
          </p:cNvSpPr>
          <p:nvPr>
            <p:ph idx="1"/>
          </p:nvPr>
        </p:nvSpPr>
        <p:spPr>
          <a:xfrm>
            <a:off x="150813" y="1143000"/>
            <a:ext cx="8813800" cy="5526088"/>
          </a:xfrm>
        </p:spPr>
        <p:txBody>
          <a:bodyPr/>
          <a:lstStyle/>
          <a:p>
            <a:pPr eaLnBrk="1" hangingPunct="1"/>
            <a:r>
              <a:rPr lang="en-AU" dirty="0" smtClean="0"/>
              <a:t>Licorice is safe when taken as recommended</a:t>
            </a:r>
          </a:p>
          <a:p>
            <a:pPr eaLnBrk="1" hangingPunct="1"/>
            <a:r>
              <a:rPr lang="en-AU" dirty="0" smtClean="0"/>
              <a:t>In high doses and over a long period of time it can cause potassium depletion and hypertension</a:t>
            </a:r>
          </a:p>
          <a:p>
            <a:pPr eaLnBrk="1" hangingPunct="1"/>
            <a:r>
              <a:rPr lang="en-AU" dirty="0" smtClean="0"/>
              <a:t>Glycyrrhizin the main active constituent in Licorice is converted to </a:t>
            </a:r>
            <a:r>
              <a:rPr lang="en-AU" dirty="0" err="1" smtClean="0"/>
              <a:t>glycyrrhetinic</a:t>
            </a:r>
            <a:r>
              <a:rPr lang="en-AU" dirty="0" smtClean="0"/>
              <a:t> acid (GA) in the intestine and absorbed</a:t>
            </a:r>
          </a:p>
          <a:p>
            <a:pPr eaLnBrk="1" hangingPunct="1"/>
            <a:r>
              <a:rPr lang="en-AU" dirty="0" smtClean="0"/>
              <a:t>GA inhibits the activity of the enzyme 11 beta-</a:t>
            </a:r>
            <a:r>
              <a:rPr lang="en-AU" dirty="0" err="1" smtClean="0"/>
              <a:t>hydroxysteroid</a:t>
            </a:r>
            <a:r>
              <a:rPr lang="en-AU" dirty="0" smtClean="0"/>
              <a:t> </a:t>
            </a:r>
            <a:r>
              <a:rPr lang="en-AU" dirty="0" err="1" smtClean="0"/>
              <a:t>dehydrogenase</a:t>
            </a:r>
            <a:r>
              <a:rPr lang="en-AU" dirty="0" smtClean="0"/>
              <a:t> type 2 in the kidney</a:t>
            </a:r>
          </a:p>
          <a:p>
            <a:pPr eaLnBrk="1" hangingPunct="1"/>
            <a:r>
              <a:rPr lang="en-AU" dirty="0" smtClean="0"/>
              <a:t>This allows </a:t>
            </a:r>
            <a:r>
              <a:rPr lang="en-AU" dirty="0" err="1" smtClean="0"/>
              <a:t>cortisol</a:t>
            </a:r>
            <a:r>
              <a:rPr lang="en-AU" dirty="0" smtClean="0"/>
              <a:t> to bind to </a:t>
            </a:r>
            <a:r>
              <a:rPr lang="en-AU" dirty="0" err="1" smtClean="0"/>
              <a:t>mineralocorticoid</a:t>
            </a:r>
            <a:r>
              <a:rPr lang="en-AU" dirty="0" smtClean="0"/>
              <a:t> receptors and exert an </a:t>
            </a:r>
            <a:r>
              <a:rPr lang="en-AU" dirty="0" err="1" smtClean="0"/>
              <a:t>aldosterone</a:t>
            </a:r>
            <a:r>
              <a:rPr lang="en-AU" dirty="0" smtClean="0"/>
              <a:t> like effect with the above mentioned side effects </a:t>
            </a:r>
          </a:p>
          <a:p>
            <a:pPr eaLnBrk="1" hangingPunct="1"/>
            <a:endParaRPr lang="en-AU" dirty="0" smtClean="0"/>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34</a:t>
            </a:fld>
            <a:endParaRPr lang="en-US"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endParaRPr lang="en-US" smtClean="0"/>
          </a:p>
        </p:txBody>
      </p:sp>
      <p:pic>
        <p:nvPicPr>
          <p:cNvPr id="156675" name="Picture 2"/>
          <p:cNvPicPr>
            <a:picLocks noGrp="1" noChangeAspect="1" noChangeArrowheads="1"/>
          </p:cNvPicPr>
          <p:nvPr>
            <p:ph idx="1"/>
          </p:nvPr>
        </p:nvPicPr>
        <p:blipFill>
          <a:blip r:embed="rId3" cstate="print"/>
          <a:srcRect t="52493" b="22678"/>
          <a:stretch>
            <a:fillRect/>
          </a:stretch>
        </p:blipFill>
        <p:spPr>
          <a:xfrm>
            <a:off x="539750" y="404813"/>
            <a:ext cx="8116888" cy="3506787"/>
          </a:xfrm>
        </p:spPr>
      </p:pic>
      <p:sp>
        <p:nvSpPr>
          <p:cNvPr id="156676" name="TextBox 5"/>
          <p:cNvSpPr txBox="1">
            <a:spLocks noChangeArrowheads="1"/>
          </p:cNvSpPr>
          <p:nvPr/>
        </p:nvSpPr>
        <p:spPr bwMode="auto">
          <a:xfrm>
            <a:off x="539750" y="4292600"/>
            <a:ext cx="8135938" cy="2247900"/>
          </a:xfrm>
          <a:prstGeom prst="rect">
            <a:avLst/>
          </a:prstGeom>
          <a:noFill/>
          <a:ln w="9525">
            <a:noFill/>
            <a:miter lim="800000"/>
            <a:headEnd/>
            <a:tailEnd/>
          </a:ln>
        </p:spPr>
        <p:txBody>
          <a:bodyPr>
            <a:spAutoFit/>
          </a:bodyPr>
          <a:lstStyle/>
          <a:p>
            <a:r>
              <a:rPr lang="en-AU" sz="2800" b="1" dirty="0">
                <a:latin typeface="Tahoma" pitchFamily="34" charset="0"/>
                <a:cs typeface="Tahoma" pitchFamily="34" charset="0"/>
              </a:rPr>
              <a:t>High </a:t>
            </a:r>
            <a:r>
              <a:rPr lang="en-AU" sz="2800" b="1" dirty="0" smtClean="0">
                <a:latin typeface="Tahoma" pitchFamily="34" charset="0"/>
                <a:cs typeface="Tahoma" pitchFamily="34" charset="0"/>
              </a:rPr>
              <a:t>expression: </a:t>
            </a:r>
            <a:r>
              <a:rPr lang="en-AU" sz="2800" dirty="0">
                <a:latin typeface="Tahoma" pitchFamily="34" charset="0"/>
                <a:cs typeface="Tahoma" pitchFamily="34" charset="0"/>
              </a:rPr>
              <a:t>Kidney, colon, salivary glands, placenta </a:t>
            </a:r>
          </a:p>
          <a:p>
            <a:endParaRPr lang="en-AU" sz="2800" dirty="0">
              <a:latin typeface="Tahoma" pitchFamily="34" charset="0"/>
              <a:cs typeface="Tahoma" pitchFamily="34" charset="0"/>
            </a:endParaRPr>
          </a:p>
          <a:p>
            <a:r>
              <a:rPr lang="en-AU" sz="2800" b="1" dirty="0">
                <a:latin typeface="Tahoma" pitchFamily="34" charset="0"/>
                <a:cs typeface="Tahoma" pitchFamily="34" charset="0"/>
              </a:rPr>
              <a:t>Function: </a:t>
            </a:r>
            <a:r>
              <a:rPr lang="en-AU" sz="2800" dirty="0">
                <a:latin typeface="Tahoma" pitchFamily="34" charset="0"/>
                <a:cs typeface="Tahoma" pitchFamily="34" charset="0"/>
              </a:rPr>
              <a:t>Protection of the </a:t>
            </a:r>
            <a:r>
              <a:rPr lang="en-AU" sz="2800" dirty="0" err="1">
                <a:latin typeface="Tahoma" pitchFamily="34" charset="0"/>
                <a:cs typeface="Tahoma" pitchFamily="34" charset="0"/>
              </a:rPr>
              <a:t>mineralocorticoid</a:t>
            </a:r>
            <a:r>
              <a:rPr lang="en-AU" sz="2800" dirty="0">
                <a:latin typeface="Tahoma" pitchFamily="34" charset="0"/>
                <a:cs typeface="Tahoma" pitchFamily="34" charset="0"/>
              </a:rPr>
              <a:t> receptor</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endParaRPr lang="en-US" smtClean="0"/>
          </a:p>
        </p:txBody>
      </p:sp>
      <p:pic>
        <p:nvPicPr>
          <p:cNvPr id="157699" name="Picture 2"/>
          <p:cNvPicPr>
            <a:picLocks noGrp="1" noChangeAspect="1" noChangeArrowheads="1"/>
          </p:cNvPicPr>
          <p:nvPr>
            <p:ph idx="1"/>
          </p:nvPr>
        </p:nvPicPr>
        <p:blipFill>
          <a:blip r:embed="rId3" cstate="print"/>
          <a:srcRect b="74332"/>
          <a:stretch>
            <a:fillRect/>
          </a:stretch>
        </p:blipFill>
        <p:spPr>
          <a:xfrm>
            <a:off x="244524" y="182856"/>
            <a:ext cx="8558282" cy="3822407"/>
          </a:xfrm>
        </p:spPr>
      </p:pic>
      <p:sp>
        <p:nvSpPr>
          <p:cNvPr id="157700" name="TextBox 3"/>
          <p:cNvSpPr txBox="1">
            <a:spLocks noChangeArrowheads="1"/>
          </p:cNvSpPr>
          <p:nvPr/>
        </p:nvSpPr>
        <p:spPr bwMode="auto">
          <a:xfrm>
            <a:off x="259307" y="4203866"/>
            <a:ext cx="8679977" cy="2516073"/>
          </a:xfrm>
          <a:prstGeom prst="rect">
            <a:avLst/>
          </a:prstGeom>
          <a:noFill/>
          <a:ln w="9525">
            <a:noFill/>
            <a:miter lim="800000"/>
            <a:headEnd/>
            <a:tailEnd/>
          </a:ln>
        </p:spPr>
        <p:txBody>
          <a:bodyPr wrap="square">
            <a:spAutoFit/>
          </a:bodyPr>
          <a:lstStyle/>
          <a:p>
            <a:r>
              <a:rPr lang="en-AU" sz="2800" b="1" dirty="0" smtClean="0">
                <a:latin typeface="Interstate-Light" pitchFamily="2" charset="0"/>
                <a:cs typeface="Tahoma" pitchFamily="34" charset="0"/>
              </a:rPr>
              <a:t>Function: </a:t>
            </a:r>
          </a:p>
          <a:p>
            <a:pPr marL="342000" indent="-342000">
              <a:spcBef>
                <a:spcPts val="672"/>
              </a:spcBef>
              <a:buFont typeface="Wingdings" pitchFamily="2" charset="2"/>
              <a:buChar char="§"/>
            </a:pPr>
            <a:r>
              <a:rPr lang="en-AU" sz="2800" dirty="0" smtClean="0">
                <a:latin typeface="Interstate-Light" pitchFamily="2" charset="0"/>
                <a:cs typeface="Tahoma" pitchFamily="34" charset="0"/>
              </a:rPr>
              <a:t>Alteration of intracellular cortisol concentration</a:t>
            </a:r>
          </a:p>
          <a:p>
            <a:pPr marL="342000" indent="-342000">
              <a:spcBef>
                <a:spcPts val="672"/>
              </a:spcBef>
              <a:buFont typeface="Wingdings" pitchFamily="2" charset="2"/>
              <a:buChar char="§"/>
            </a:pPr>
            <a:r>
              <a:rPr lang="en-AU" sz="2800" dirty="0" smtClean="0">
                <a:latin typeface="Interstate-Light" pitchFamily="2" charset="0"/>
                <a:cs typeface="Tahoma" pitchFamily="34" charset="0"/>
              </a:rPr>
              <a:t>Organ specific enhancement of cortisol effect</a:t>
            </a:r>
          </a:p>
          <a:p>
            <a:pPr>
              <a:spcBef>
                <a:spcPts val="672"/>
              </a:spcBef>
            </a:pPr>
            <a:r>
              <a:rPr lang="en-AU" sz="2800" b="1" dirty="0" smtClean="0">
                <a:latin typeface="Interstate-Light" pitchFamily="2" charset="0"/>
                <a:cs typeface="Tahoma" pitchFamily="34" charset="0"/>
              </a:rPr>
              <a:t>High expression: </a:t>
            </a:r>
            <a:r>
              <a:rPr lang="en-AU" sz="2800" dirty="0" smtClean="0">
                <a:latin typeface="Interstate-Light" pitchFamily="2" charset="0"/>
                <a:cs typeface="Tahoma" pitchFamily="34" charset="0"/>
              </a:rPr>
              <a:t>Liver, adipose tissue, lung, gonads, pituitary, bone, eye</a:t>
            </a:r>
          </a:p>
        </p:txBody>
      </p:sp>
    </p:spTree>
  </p:cSld>
  <p:clrMapOvr>
    <a:masterClrMapping/>
  </p:clrMapOvr>
  <p:transition spd="med">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14300" y="103188"/>
            <a:ext cx="8893175" cy="1223962"/>
          </a:xfrm>
        </p:spPr>
        <p:txBody>
          <a:bodyPr/>
          <a:lstStyle/>
          <a:p>
            <a:r>
              <a:rPr lang="en-AU" smtClean="0"/>
              <a:t/>
            </a:r>
            <a:br>
              <a:rPr lang="en-AU" smtClean="0"/>
            </a:br>
            <a:r>
              <a:rPr lang="en-AU" smtClean="0"/>
              <a:t>Licorice and Central Obesity</a:t>
            </a:r>
            <a:br>
              <a:rPr lang="en-AU" smtClean="0"/>
            </a:br>
            <a:endParaRPr lang="en-AU" smtClean="0"/>
          </a:p>
        </p:txBody>
      </p:sp>
      <p:sp>
        <p:nvSpPr>
          <p:cNvPr id="167939" name="Rectangle 3"/>
          <p:cNvSpPr>
            <a:spLocks noGrp="1" noChangeArrowheads="1"/>
          </p:cNvSpPr>
          <p:nvPr>
            <p:ph idx="1"/>
          </p:nvPr>
        </p:nvSpPr>
        <p:spPr>
          <a:xfrm>
            <a:off x="238125" y="1428750"/>
            <a:ext cx="8691563" cy="5143500"/>
          </a:xfrm>
        </p:spPr>
        <p:txBody>
          <a:bodyPr/>
          <a:lstStyle/>
          <a:p>
            <a:r>
              <a:rPr lang="en-AU" dirty="0" smtClean="0"/>
              <a:t>Italian scientists have shown that Licorice for 2 months reduced body fat mass in 15 healthy volunteers without any change in calorie intake. BMI did not change</a:t>
            </a:r>
            <a:r>
              <a:rPr lang="en-AU" baseline="30000" dirty="0" smtClean="0"/>
              <a:t>1</a:t>
            </a:r>
          </a:p>
          <a:p>
            <a:r>
              <a:rPr lang="en-AU" dirty="0" smtClean="0"/>
              <a:t>Also showed that topical application of </a:t>
            </a:r>
            <a:r>
              <a:rPr lang="en-AU" dirty="0" err="1" smtClean="0"/>
              <a:t>glycyrrhetinic</a:t>
            </a:r>
            <a:r>
              <a:rPr lang="en-AU" dirty="0" smtClean="0"/>
              <a:t> acid for one month reduced the thickness of subcutaneous thigh fat (placebo-controlled trial)</a:t>
            </a:r>
            <a:r>
              <a:rPr lang="en-AU" baseline="30000" dirty="0" smtClean="0"/>
              <a:t> 2</a:t>
            </a:r>
          </a:p>
          <a:p>
            <a:pPr>
              <a:buFontTx/>
              <a:buNone/>
            </a:pPr>
            <a:endParaRPr lang="en-AU" baseline="30000" dirty="0" smtClean="0"/>
          </a:p>
          <a:p>
            <a:pPr>
              <a:buFontTx/>
              <a:buNone/>
            </a:pPr>
            <a:endParaRPr lang="en-AU" baseline="30000" dirty="0" smtClean="0"/>
          </a:p>
          <a:p>
            <a:pPr>
              <a:buFontTx/>
              <a:buNone/>
            </a:pPr>
            <a:r>
              <a:rPr lang="en-AU" baseline="30000" dirty="0" smtClean="0"/>
              <a:t>	</a:t>
            </a:r>
            <a:endParaRPr lang="en-AU" sz="1600" dirty="0" smtClean="0"/>
          </a:p>
          <a:p>
            <a:pPr>
              <a:buFontTx/>
              <a:buNone/>
            </a:pPr>
            <a:endParaRPr lang="en-AU" baseline="30000" dirty="0" smtClean="0"/>
          </a:p>
          <a:p>
            <a:pPr>
              <a:buFontTx/>
              <a:buNone/>
            </a:pPr>
            <a:r>
              <a:rPr lang="en-AU" sz="1600" dirty="0" smtClean="0"/>
              <a:t>1</a:t>
            </a:r>
            <a:r>
              <a:rPr lang="en-AU" baseline="30000" dirty="0" smtClean="0"/>
              <a:t>	</a:t>
            </a:r>
            <a:r>
              <a:rPr lang="en-AU" sz="1600" dirty="0" err="1" smtClean="0"/>
              <a:t>Armanini</a:t>
            </a:r>
            <a:r>
              <a:rPr lang="en-AU" sz="1600" dirty="0" smtClean="0"/>
              <a:t> D et al. </a:t>
            </a:r>
            <a:r>
              <a:rPr lang="en-AU" sz="1600" i="1" dirty="0" smtClean="0"/>
              <a:t>J Endocrinal Invest </a:t>
            </a:r>
            <a:r>
              <a:rPr lang="en-AU" sz="1600" dirty="0" smtClean="0"/>
              <a:t>2003; </a:t>
            </a:r>
            <a:r>
              <a:rPr lang="en-AU" sz="1600" b="1" dirty="0" smtClean="0"/>
              <a:t>26</a:t>
            </a:r>
            <a:r>
              <a:rPr lang="en-AU" sz="1600" dirty="0" smtClean="0"/>
              <a:t>(7): 646-650</a:t>
            </a:r>
          </a:p>
          <a:p>
            <a:pPr>
              <a:buFontTx/>
              <a:buNone/>
            </a:pPr>
            <a:r>
              <a:rPr lang="en-AU" sz="1600" dirty="0" smtClean="0"/>
              <a:t>2	</a:t>
            </a:r>
            <a:r>
              <a:rPr lang="en-AU" sz="1600" dirty="0" err="1" smtClean="0"/>
              <a:t>Armanini</a:t>
            </a:r>
            <a:r>
              <a:rPr lang="en-AU" sz="1600" dirty="0" smtClean="0"/>
              <a:t> D et al. </a:t>
            </a:r>
            <a:r>
              <a:rPr lang="en-AU" sz="1600" i="1" dirty="0" smtClean="0"/>
              <a:t>Steroids</a:t>
            </a:r>
            <a:r>
              <a:rPr lang="en-AU" sz="1600" dirty="0" smtClean="0"/>
              <a:t> 2005; </a:t>
            </a:r>
            <a:r>
              <a:rPr lang="en-AU" sz="1600" b="1" dirty="0" smtClean="0"/>
              <a:t>70</a:t>
            </a:r>
            <a:r>
              <a:rPr lang="en-AU" sz="1600" dirty="0" smtClean="0"/>
              <a:t>: 538-542</a:t>
            </a:r>
            <a:endParaRPr lang="en-AU" sz="1600" baseline="30000" dirty="0" smtClean="0"/>
          </a:p>
        </p:txBody>
      </p:sp>
    </p:spTree>
  </p:cSld>
  <p:clrMapOvr>
    <a:masterClrMapping/>
  </p:clrMapOvr>
  <p:transition spd="med">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5" name="Title 1"/>
          <p:cNvSpPr>
            <a:spLocks noGrp="1"/>
          </p:cNvSpPr>
          <p:nvPr>
            <p:ph type="title"/>
          </p:nvPr>
        </p:nvSpPr>
        <p:spPr>
          <a:xfrm>
            <a:off x="250825" y="0"/>
            <a:ext cx="8642350" cy="1071563"/>
          </a:xfrm>
        </p:spPr>
        <p:txBody>
          <a:bodyPr/>
          <a:lstStyle/>
          <a:p>
            <a:pPr eaLnBrk="1" hangingPunct="1"/>
            <a:r>
              <a:rPr lang="en-AU" dirty="0" smtClean="0"/>
              <a:t>Licorice</a:t>
            </a:r>
          </a:p>
        </p:txBody>
      </p:sp>
      <p:sp>
        <p:nvSpPr>
          <p:cNvPr id="74754" name="Content Placeholder 2"/>
          <p:cNvSpPr>
            <a:spLocks noGrp="1"/>
          </p:cNvSpPr>
          <p:nvPr>
            <p:ph idx="1"/>
          </p:nvPr>
        </p:nvSpPr>
        <p:spPr>
          <a:xfrm>
            <a:off x="250825" y="1071563"/>
            <a:ext cx="8642350" cy="5786437"/>
          </a:xfrm>
        </p:spPr>
        <p:txBody>
          <a:bodyPr/>
          <a:lstStyle/>
          <a:p>
            <a:pPr eaLnBrk="1" hangingPunct="1">
              <a:buFontTx/>
              <a:buNone/>
            </a:pPr>
            <a:r>
              <a:rPr lang="en-AU" b="1" dirty="0" smtClean="0"/>
              <a:t>Cautions &amp; Contraindications</a:t>
            </a:r>
          </a:p>
          <a:p>
            <a:pPr eaLnBrk="1" hangingPunct="1"/>
            <a:r>
              <a:rPr lang="en-AU" dirty="0" smtClean="0"/>
              <a:t>Contraindicated in hypertension &amp; </a:t>
            </a:r>
            <a:r>
              <a:rPr lang="en-AU" dirty="0" err="1" smtClean="0"/>
              <a:t>edema</a:t>
            </a:r>
            <a:endParaRPr lang="en-AU" dirty="0" smtClean="0"/>
          </a:p>
          <a:p>
            <a:pPr eaLnBrk="1" hangingPunct="1"/>
            <a:r>
              <a:rPr lang="en-AU" dirty="0" smtClean="0"/>
              <a:t>Caution is advised in patients taking cortisol or </a:t>
            </a:r>
            <a:r>
              <a:rPr lang="en-AU" dirty="0" err="1" smtClean="0"/>
              <a:t>prednisolone</a:t>
            </a:r>
            <a:r>
              <a:rPr lang="en-AU" dirty="0" smtClean="0"/>
              <a:t>, &amp; in the elderly &amp; those with cardiac, renal or hepatic disease</a:t>
            </a:r>
          </a:p>
          <a:p>
            <a:pPr eaLnBrk="1" hangingPunct="1"/>
            <a:r>
              <a:rPr lang="en-AU" dirty="0" smtClean="0"/>
              <a:t>Do not prescribe if patient is taking potassium-depleting diuretics</a:t>
            </a:r>
          </a:p>
          <a:p>
            <a:pPr eaLnBrk="1" hangingPunct="1"/>
            <a:r>
              <a:rPr lang="en-AU" dirty="0" smtClean="0"/>
              <a:t>Patients who are prescribed Licorice preparations high in GL for prolonged periods should be placed on a high potassium &amp; low sodium diet</a:t>
            </a:r>
          </a:p>
          <a:p>
            <a:pPr eaLnBrk="1" hangingPunct="1"/>
            <a:r>
              <a:rPr lang="en-AU" dirty="0" smtClean="0"/>
              <a:t>And closely monitored for blood pressure increases &amp; weight gain</a:t>
            </a:r>
            <a:endParaRPr lang="en-AU" b="1" dirty="0" smtClean="0"/>
          </a:p>
          <a:p>
            <a:pPr eaLnBrk="1" hangingPunct="1"/>
            <a:endParaRPr lang="en-AU" dirty="0" smtClean="0"/>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38</a:t>
            </a:fld>
            <a:endParaRPr lang="en-US" dirty="0"/>
          </a:p>
        </p:txBody>
      </p:sp>
    </p:spTree>
  </p:cSld>
  <p:clrMapOvr>
    <a:masterClrMapping/>
  </p:clrMapOvr>
  <p:transition spd="med">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General Adrenal Support</a:t>
            </a:r>
          </a:p>
        </p:txBody>
      </p:sp>
      <p:sp>
        <p:nvSpPr>
          <p:cNvPr id="3" name="Content Placeholder 2"/>
          <p:cNvSpPr>
            <a:spLocks noGrp="1"/>
          </p:cNvSpPr>
          <p:nvPr>
            <p:ph idx="1"/>
          </p:nvPr>
        </p:nvSpPr>
        <p:spPr/>
        <p:txBody>
          <a:bodyPr/>
          <a:lstStyle/>
          <a:p>
            <a:r>
              <a:rPr lang="en-AU" dirty="0" smtClean="0"/>
              <a:t>Adrenal Complex,  1 tablet 2 to 3 times daily</a:t>
            </a:r>
          </a:p>
          <a:p>
            <a:r>
              <a:rPr lang="en-AU" dirty="0" err="1" smtClean="0"/>
              <a:t>Drenamin</a:t>
            </a:r>
            <a:r>
              <a:rPr lang="en-AU" dirty="0" smtClean="0"/>
              <a:t>,  6 tablets daily</a:t>
            </a:r>
          </a:p>
          <a:p>
            <a:r>
              <a:rPr lang="en-AU" dirty="0" smtClean="0"/>
              <a:t>Catalyn (3 to 6 tablets per day)</a:t>
            </a:r>
          </a:p>
          <a:p>
            <a:pPr>
              <a:buNone/>
            </a:pPr>
            <a:endParaRPr lang="en-AU" dirty="0" smtClean="0"/>
          </a:p>
          <a:p>
            <a:pPr marL="0" indent="0">
              <a:buNone/>
            </a:pPr>
            <a:r>
              <a:rPr lang="en-AU" dirty="0" smtClean="0"/>
              <a:t>For added vitality and energy and for prevention of stress related immune and </a:t>
            </a:r>
            <a:r>
              <a:rPr lang="en-AU" dirty="0" err="1" smtClean="0"/>
              <a:t>neuroendocrine</a:t>
            </a:r>
            <a:r>
              <a:rPr lang="en-AU" dirty="0" smtClean="0"/>
              <a:t> disorders</a:t>
            </a:r>
          </a:p>
          <a:p>
            <a:r>
              <a:rPr lang="en-AU" dirty="0" smtClean="0"/>
              <a:t>Rhodiola &amp; Ginseng Complex ,  1 tablet 2 to 4 times daily</a:t>
            </a:r>
          </a:p>
          <a:p>
            <a:pPr>
              <a:buNone/>
            </a:pPr>
            <a:endParaRPr lang="en-AU" dirty="0" smtClean="0"/>
          </a:p>
          <a:p>
            <a:pPr>
              <a:buNone/>
            </a:pPr>
            <a:endParaRPr lang="en-AU" dirty="0" smtClean="0"/>
          </a:p>
          <a:p>
            <a:endParaRPr lang="en-AU" dirty="0" smtClean="0"/>
          </a:p>
          <a:p>
            <a:pPr>
              <a:buNone/>
            </a:pPr>
            <a:endParaRPr lang="en-AU" dirty="0" smtClean="0"/>
          </a:p>
        </p:txBody>
      </p:sp>
      <p:sp>
        <p:nvSpPr>
          <p:cNvPr id="4" name="Slide Number Placeholder 3"/>
          <p:cNvSpPr>
            <a:spLocks noGrp="1"/>
          </p:cNvSpPr>
          <p:nvPr>
            <p:ph type="sldNum" sz="quarter" idx="12"/>
          </p:nvPr>
        </p:nvSpPr>
        <p:spPr/>
        <p:txBody>
          <a:bodyPr/>
          <a:lstStyle/>
          <a:p>
            <a:fld id="{DAA520C9-51B5-4715-B55F-79D47A6D146C}" type="slidenum">
              <a:rPr lang="en-US" smtClean="0"/>
              <a:pPr/>
              <a:t>39</a:t>
            </a:fld>
            <a:endParaRPr lang="en-US" dirty="0"/>
          </a:p>
        </p:txBody>
      </p:sp>
    </p:spTree>
  </p:cSld>
  <p:clrMapOvr>
    <a:masterClrMapping/>
  </p:clrMapOvr>
  <p:transition spd="med">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AU" dirty="0" smtClean="0"/>
              <a:t>Stress - Historical Context</a:t>
            </a:r>
          </a:p>
        </p:txBody>
      </p:sp>
      <p:sp>
        <p:nvSpPr>
          <p:cNvPr id="11267" name="Content Placeholder 2"/>
          <p:cNvSpPr>
            <a:spLocks noGrp="1"/>
          </p:cNvSpPr>
          <p:nvPr>
            <p:ph idx="1"/>
          </p:nvPr>
        </p:nvSpPr>
        <p:spPr>
          <a:xfrm>
            <a:off x="250825" y="1318438"/>
            <a:ext cx="5866196" cy="5225238"/>
          </a:xfrm>
        </p:spPr>
        <p:txBody>
          <a:bodyPr/>
          <a:lstStyle/>
          <a:p>
            <a:pPr eaLnBrk="1" hangingPunct="1">
              <a:spcBef>
                <a:spcPct val="0"/>
              </a:spcBef>
              <a:buNone/>
            </a:pPr>
            <a:r>
              <a:rPr lang="en-AU" dirty="0" smtClean="0"/>
              <a:t>Hans </a:t>
            </a:r>
            <a:r>
              <a:rPr lang="en-AU" dirty="0" err="1" smtClean="0"/>
              <a:t>Selye</a:t>
            </a:r>
            <a:r>
              <a:rPr lang="en-AU" dirty="0" smtClean="0"/>
              <a:t> (1907-1982)</a:t>
            </a:r>
          </a:p>
          <a:p>
            <a:pPr eaLnBrk="1" hangingPunct="1"/>
            <a:r>
              <a:rPr lang="en-AU" dirty="0" smtClean="0"/>
              <a:t>Observed that the same characteristics and physiological responses occurred in rats subjected to a variety of intense stimuli</a:t>
            </a:r>
          </a:p>
          <a:p>
            <a:pPr lvl="1" eaLnBrk="1" hangingPunct="1"/>
            <a:r>
              <a:rPr lang="en-AU" dirty="0" smtClean="0"/>
              <a:t>adrenal enlargement, thymus and spleen atrophy and </a:t>
            </a:r>
            <a:r>
              <a:rPr lang="en-AU" dirty="0" smtClean="0">
                <a:cs typeface="Times New Roman" pitchFamily="18" charset="0"/>
              </a:rPr>
              <a:t>GIT ulcers </a:t>
            </a:r>
            <a:endParaRPr lang="en-AU" dirty="0" smtClean="0"/>
          </a:p>
          <a:p>
            <a:pPr eaLnBrk="1" hangingPunct="1"/>
            <a:r>
              <a:rPr lang="en-AU" dirty="0" smtClean="0"/>
              <a:t>Termed the series of responses the General Adaption Syndrome (GAS)</a:t>
            </a:r>
          </a:p>
          <a:p>
            <a:pPr eaLnBrk="1" hangingPunct="1"/>
            <a:endParaRPr lang="en-AU" sz="1200" dirty="0" smtClean="0"/>
          </a:p>
          <a:p>
            <a:pPr eaLnBrk="1" hangingPunct="1">
              <a:buFont typeface="Wingdings" pitchFamily="2" charset="2"/>
              <a:buNone/>
            </a:pPr>
            <a:r>
              <a:rPr lang="en-AU" sz="1600" dirty="0" smtClean="0"/>
              <a:t>	Goldstein DS, </a:t>
            </a:r>
            <a:r>
              <a:rPr lang="en-AU" sz="1600" dirty="0" err="1" smtClean="0"/>
              <a:t>Kopin</a:t>
            </a:r>
            <a:r>
              <a:rPr lang="en-AU" sz="1600" dirty="0" smtClean="0"/>
              <a:t> IL. </a:t>
            </a:r>
            <a:r>
              <a:rPr lang="en-AU" sz="1600" i="1" dirty="0" smtClean="0"/>
              <a:t>Stress  </a:t>
            </a:r>
            <a:r>
              <a:rPr lang="en-AU" sz="1600" dirty="0" smtClean="0"/>
              <a:t>2007; </a:t>
            </a:r>
            <a:r>
              <a:rPr lang="en-AU" sz="1600" b="1" dirty="0" smtClean="0"/>
              <a:t>10</a:t>
            </a:r>
            <a:r>
              <a:rPr lang="en-AU" sz="1600" dirty="0" smtClean="0"/>
              <a:t>(2): 109-120</a:t>
            </a:r>
            <a:endParaRPr lang="en-AU" dirty="0" smtClean="0"/>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4</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6074486" y="1571141"/>
            <a:ext cx="2733675" cy="340042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9921973" y="4920812"/>
            <a:ext cx="2582917" cy="3874376"/>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AU" dirty="0" smtClean="0"/>
              <a:t>The MediHerb Adaptogens</a:t>
            </a:r>
          </a:p>
        </p:txBody>
      </p:sp>
      <p:sp>
        <p:nvSpPr>
          <p:cNvPr id="120835" name="Content Placeholder 2"/>
          <p:cNvSpPr>
            <a:spLocks noGrp="1"/>
          </p:cNvSpPr>
          <p:nvPr>
            <p:ph sz="half" idx="2"/>
          </p:nvPr>
        </p:nvSpPr>
        <p:spPr>
          <a:xfrm>
            <a:off x="457200" y="1710843"/>
            <a:ext cx="4040188" cy="3951288"/>
          </a:xfrm>
        </p:spPr>
        <p:txBody>
          <a:bodyPr/>
          <a:lstStyle/>
          <a:p>
            <a:r>
              <a:rPr lang="en-AU" sz="2800" dirty="0" smtClean="0"/>
              <a:t>Astragalus Complex</a:t>
            </a:r>
          </a:p>
          <a:p>
            <a:r>
              <a:rPr lang="en-AU" sz="2800" dirty="0" smtClean="0"/>
              <a:t>Bacopa Complex</a:t>
            </a:r>
          </a:p>
          <a:p>
            <a:r>
              <a:rPr lang="en-AU" sz="2800" dirty="0" smtClean="0"/>
              <a:t>Eleuthero</a:t>
            </a:r>
          </a:p>
          <a:p>
            <a:r>
              <a:rPr lang="en-AU" sz="2800" dirty="0" smtClean="0"/>
              <a:t>FemCo</a:t>
            </a:r>
          </a:p>
          <a:p>
            <a:r>
              <a:rPr lang="en-AU" sz="2800" dirty="0" smtClean="0"/>
              <a:t>Gotu Kola Complex</a:t>
            </a:r>
          </a:p>
          <a:p>
            <a:r>
              <a:rPr lang="en-AU" sz="2800" dirty="0" smtClean="0"/>
              <a:t>HerbaVital</a:t>
            </a:r>
          </a:p>
          <a:p>
            <a:endParaRPr lang="en-AU" dirty="0" smtClean="0"/>
          </a:p>
          <a:p>
            <a:endParaRPr lang="en-AU" dirty="0" smtClean="0"/>
          </a:p>
        </p:txBody>
      </p:sp>
      <p:sp>
        <p:nvSpPr>
          <p:cNvPr id="6" name="Content Placeholder 5"/>
          <p:cNvSpPr>
            <a:spLocks noGrp="1"/>
          </p:cNvSpPr>
          <p:nvPr>
            <p:ph sz="quarter" idx="4"/>
          </p:nvPr>
        </p:nvSpPr>
        <p:spPr>
          <a:xfrm>
            <a:off x="4645025" y="1669899"/>
            <a:ext cx="4041775" cy="3951288"/>
          </a:xfrm>
        </p:spPr>
        <p:txBody>
          <a:bodyPr/>
          <a:lstStyle/>
          <a:p>
            <a:r>
              <a:rPr lang="en-AU" sz="2800" dirty="0" smtClean="0"/>
              <a:t>LivCo</a:t>
            </a:r>
          </a:p>
          <a:p>
            <a:r>
              <a:rPr lang="en-AU" sz="2800" dirty="0" smtClean="0"/>
              <a:t>Nevaton</a:t>
            </a:r>
          </a:p>
          <a:p>
            <a:r>
              <a:rPr lang="en-AU" sz="2800" dirty="0" smtClean="0"/>
              <a:t>Rhodiola &amp; Ginseng Complex </a:t>
            </a:r>
          </a:p>
          <a:p>
            <a:r>
              <a:rPr lang="en-AU" sz="2800" dirty="0" smtClean="0"/>
              <a:t>Thyroid Complex </a:t>
            </a:r>
          </a:p>
          <a:p>
            <a:r>
              <a:rPr lang="en-AU" sz="2800" dirty="0" smtClean="0"/>
              <a:t>Withania Complex</a:t>
            </a:r>
          </a:p>
          <a:p>
            <a:endParaRPr lang="en-AU" dirty="0"/>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smtClean="0"/>
              <a:t>Additional Herbal Support</a:t>
            </a:r>
            <a:endParaRPr lang="en-AU" dirty="0"/>
          </a:p>
        </p:txBody>
      </p:sp>
      <p:sp>
        <p:nvSpPr>
          <p:cNvPr id="9" name="Content Placeholder 8"/>
          <p:cNvSpPr>
            <a:spLocks noGrp="1"/>
          </p:cNvSpPr>
          <p:nvPr>
            <p:ph idx="1"/>
          </p:nvPr>
        </p:nvSpPr>
        <p:spPr>
          <a:xfrm>
            <a:off x="285007" y="1600200"/>
            <a:ext cx="8668987" cy="4574969"/>
          </a:xfrm>
        </p:spPr>
        <p:txBody>
          <a:bodyPr/>
          <a:lstStyle/>
          <a:p>
            <a:r>
              <a:rPr lang="en-AU" dirty="0" smtClean="0"/>
              <a:t>Valerian Complex, 3 to 4 tablets per day</a:t>
            </a:r>
          </a:p>
          <a:p>
            <a:pPr lvl="1"/>
            <a:r>
              <a:rPr lang="en-AU" dirty="0" smtClean="0"/>
              <a:t>Insomnia, Anxiety</a:t>
            </a:r>
          </a:p>
          <a:p>
            <a:r>
              <a:rPr lang="en-AU" dirty="0" smtClean="0"/>
              <a:t>Nevaton, 3 to 4 tablets per day</a:t>
            </a:r>
          </a:p>
          <a:p>
            <a:pPr lvl="1"/>
            <a:r>
              <a:rPr lang="en-AU" dirty="0" smtClean="0"/>
              <a:t>Nervous system support, Depression</a:t>
            </a:r>
          </a:p>
          <a:p>
            <a:r>
              <a:rPr lang="en-AU" dirty="0" smtClean="0"/>
              <a:t>St John’s Wort, 3 to 4 tablets per day</a:t>
            </a:r>
          </a:p>
          <a:p>
            <a:pPr lvl="1"/>
            <a:r>
              <a:rPr lang="en-AU" dirty="0" smtClean="0"/>
              <a:t>Depression</a:t>
            </a:r>
          </a:p>
          <a:p>
            <a:r>
              <a:rPr lang="en-AU" dirty="0" smtClean="0"/>
              <a:t>Ginkgo Forte, 2 to 4 tablets per day</a:t>
            </a:r>
          </a:p>
          <a:p>
            <a:pPr lvl="1"/>
            <a:r>
              <a:rPr lang="en-AU" dirty="0" err="1" smtClean="0"/>
              <a:t>Neuroprotection</a:t>
            </a:r>
            <a:r>
              <a:rPr lang="en-AU" dirty="0" smtClean="0"/>
              <a:t>, Depression, Stress</a:t>
            </a:r>
            <a:endParaRPr lang="en-AU" dirty="0"/>
          </a:p>
        </p:txBody>
      </p:sp>
      <p:sp>
        <p:nvSpPr>
          <p:cNvPr id="7" name="Slide Number Placeholder 6"/>
          <p:cNvSpPr>
            <a:spLocks noGrp="1"/>
          </p:cNvSpPr>
          <p:nvPr>
            <p:ph type="sldNum" sz="quarter" idx="12"/>
          </p:nvPr>
        </p:nvSpPr>
        <p:spPr/>
        <p:txBody>
          <a:bodyPr/>
          <a:lstStyle/>
          <a:p>
            <a:pPr>
              <a:defRPr/>
            </a:pPr>
            <a:fld id="{DE618AFC-66C3-4A96-8E40-11F6B2A980C1}" type="slidenum">
              <a:rPr lang="en-US" smtClean="0"/>
              <a:pPr>
                <a:defRPr/>
              </a:pPr>
              <a:t>41</a:t>
            </a:fld>
            <a:endParaRPr lang="en-US" dirty="0"/>
          </a:p>
        </p:txBody>
      </p:sp>
    </p:spTree>
  </p:cSld>
  <p:clrMapOvr>
    <a:masterClrMapping/>
  </p:clrMapOvr>
  <p:transition spd="med">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357982"/>
          </a:xfrm>
        </p:spPr>
        <p:txBody>
          <a:bodyPr/>
          <a:lstStyle/>
          <a:p>
            <a:pPr>
              <a:buNone/>
            </a:pPr>
            <a:r>
              <a:rPr lang="en-AU" dirty="0" smtClean="0"/>
              <a:t>	</a:t>
            </a:r>
          </a:p>
          <a:p>
            <a:endParaRPr lang="en-AU" dirty="0" smtClean="0"/>
          </a:p>
          <a:p>
            <a:pPr algn="ctr">
              <a:buNone/>
            </a:pPr>
            <a:r>
              <a:rPr lang="en-AU" sz="6000" dirty="0" smtClean="0"/>
              <a:t>Thankyou</a:t>
            </a:r>
          </a:p>
          <a:p>
            <a:pPr algn="ctr">
              <a:buNone/>
            </a:pPr>
            <a:endParaRPr lang="en-AU" sz="6000" dirty="0" smtClean="0"/>
          </a:p>
          <a:p>
            <a:pPr indent="0" algn="ctr">
              <a:buNone/>
            </a:pPr>
            <a:r>
              <a:rPr lang="en-AU" dirty="0" smtClean="0"/>
              <a:t>Special thanks to Associate Professor Kerry Bone and Rob </a:t>
            </a:r>
            <a:r>
              <a:rPr lang="en-AU" dirty="0" err="1" smtClean="0"/>
              <a:t>Santich</a:t>
            </a:r>
            <a:r>
              <a:rPr lang="en-AU" dirty="0" smtClean="0"/>
              <a:t> for their contributions to this material</a:t>
            </a:r>
          </a:p>
        </p:txBody>
      </p:sp>
      <p:sp>
        <p:nvSpPr>
          <p:cNvPr id="4" name="Slide Number Placeholder 3"/>
          <p:cNvSpPr>
            <a:spLocks noGrp="1"/>
          </p:cNvSpPr>
          <p:nvPr>
            <p:ph type="sldNum" sz="quarter" idx="12"/>
          </p:nvPr>
        </p:nvSpPr>
        <p:spPr/>
        <p:txBody>
          <a:bodyPr/>
          <a:lstStyle/>
          <a:p>
            <a:pPr>
              <a:defRPr/>
            </a:pPr>
            <a:fld id="{17802E49-5330-4652-BDFA-8522AD8263EB}" type="slidenum">
              <a:rPr lang="en-US" smtClean="0"/>
              <a:pPr>
                <a:defRPr/>
              </a:pPr>
              <a:t>42</a:t>
            </a:fld>
            <a:endParaRPr 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5750" y="214313"/>
            <a:ext cx="9144000" cy="1143000"/>
          </a:xfrm>
        </p:spPr>
        <p:txBody>
          <a:bodyPr/>
          <a:lstStyle/>
          <a:p>
            <a:pPr eaLnBrk="1" hangingPunct="1"/>
            <a:r>
              <a:rPr lang="en-AU" dirty="0" smtClean="0"/>
              <a:t>General Adaptation Syndrome</a:t>
            </a:r>
          </a:p>
        </p:txBody>
      </p:sp>
      <p:grpSp>
        <p:nvGrpSpPr>
          <p:cNvPr id="2" name="Group 3"/>
          <p:cNvGrpSpPr>
            <a:grpSpLocks/>
          </p:cNvGrpSpPr>
          <p:nvPr/>
        </p:nvGrpSpPr>
        <p:grpSpPr bwMode="auto">
          <a:xfrm>
            <a:off x="363390" y="1647973"/>
            <a:ext cx="8616950" cy="4759325"/>
            <a:chOff x="148" y="1008"/>
            <a:chExt cx="5428" cy="2998"/>
          </a:xfrm>
        </p:grpSpPr>
        <p:sp>
          <p:nvSpPr>
            <p:cNvPr id="18436" name="Text Box 4"/>
            <p:cNvSpPr txBox="1">
              <a:spLocks noChangeArrowheads="1"/>
            </p:cNvSpPr>
            <p:nvPr/>
          </p:nvSpPr>
          <p:spPr bwMode="auto">
            <a:xfrm>
              <a:off x="148" y="1739"/>
              <a:ext cx="987" cy="620"/>
            </a:xfrm>
            <a:prstGeom prst="rect">
              <a:avLst/>
            </a:prstGeom>
            <a:noFill/>
            <a:ln w="9525">
              <a:noFill/>
              <a:miter lim="800000"/>
              <a:headEnd/>
              <a:tailEnd/>
            </a:ln>
          </p:spPr>
          <p:txBody>
            <a:bodyPr/>
            <a:lstStyle/>
            <a:p>
              <a:r>
                <a:rPr lang="en-AU" sz="2000" b="1"/>
                <a:t>normal</a:t>
              </a:r>
              <a:br>
                <a:rPr lang="en-AU" sz="2000" b="1"/>
              </a:br>
              <a:r>
                <a:rPr lang="en-AU" sz="2000" b="1"/>
                <a:t>resistance</a:t>
              </a:r>
              <a:br>
                <a:rPr lang="en-AU" sz="2000" b="1"/>
              </a:br>
              <a:r>
                <a:rPr lang="en-AU" sz="2000" b="1"/>
                <a:t>state</a:t>
              </a:r>
            </a:p>
          </p:txBody>
        </p:sp>
        <p:sp>
          <p:nvSpPr>
            <p:cNvPr id="12293" name="Line 5"/>
            <p:cNvSpPr>
              <a:spLocks noChangeShapeType="1"/>
            </p:cNvSpPr>
            <p:nvPr/>
          </p:nvSpPr>
          <p:spPr bwMode="auto">
            <a:xfrm>
              <a:off x="633" y="2393"/>
              <a:ext cx="0" cy="544"/>
            </a:xfrm>
            <a:prstGeom prst="line">
              <a:avLst/>
            </a:prstGeom>
            <a:ln>
              <a:headEnd/>
              <a:tailEnd type="arrow" w="med" len="med"/>
            </a:ln>
          </p:spPr>
          <p:style>
            <a:lnRef idx="1">
              <a:schemeClr val="dk1"/>
            </a:lnRef>
            <a:fillRef idx="0">
              <a:schemeClr val="dk1"/>
            </a:fillRef>
            <a:effectRef idx="0">
              <a:schemeClr val="dk1"/>
            </a:effectRef>
            <a:fontRef idx="minor">
              <a:schemeClr val="tx1"/>
            </a:fontRef>
          </p:style>
          <p:txBody>
            <a:bodyPr/>
            <a:lstStyle/>
            <a:p>
              <a:pPr>
                <a:defRPr/>
              </a:pPr>
              <a:endParaRPr lang="en-AU"/>
            </a:p>
          </p:txBody>
        </p:sp>
        <p:sp>
          <p:nvSpPr>
            <p:cNvPr id="12294" name="Line 6"/>
            <p:cNvSpPr>
              <a:spLocks noChangeShapeType="1"/>
            </p:cNvSpPr>
            <p:nvPr/>
          </p:nvSpPr>
          <p:spPr bwMode="auto">
            <a:xfrm>
              <a:off x="2058" y="1828"/>
              <a:ext cx="0" cy="213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a:defRPr/>
              </a:pPr>
              <a:endParaRPr lang="en-AU"/>
            </a:p>
          </p:txBody>
        </p:sp>
        <p:sp>
          <p:nvSpPr>
            <p:cNvPr id="12295" name="Line 7"/>
            <p:cNvSpPr>
              <a:spLocks noChangeShapeType="1"/>
            </p:cNvSpPr>
            <p:nvPr/>
          </p:nvSpPr>
          <p:spPr bwMode="auto">
            <a:xfrm>
              <a:off x="3770" y="1828"/>
              <a:ext cx="0" cy="21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a:defRPr/>
              </a:pPr>
              <a:endParaRPr lang="en-AU"/>
            </a:p>
          </p:txBody>
        </p:sp>
        <p:sp>
          <p:nvSpPr>
            <p:cNvPr id="18440" name="Text Box 8"/>
            <p:cNvSpPr txBox="1">
              <a:spLocks noChangeArrowheads="1"/>
            </p:cNvSpPr>
            <p:nvPr/>
          </p:nvSpPr>
          <p:spPr bwMode="auto">
            <a:xfrm>
              <a:off x="584" y="3408"/>
              <a:ext cx="1142" cy="496"/>
            </a:xfrm>
            <a:prstGeom prst="rect">
              <a:avLst/>
            </a:prstGeom>
            <a:noFill/>
            <a:ln w="9525">
              <a:noFill/>
              <a:miter lim="800000"/>
              <a:headEnd/>
              <a:tailEnd/>
            </a:ln>
          </p:spPr>
          <p:txBody>
            <a:bodyPr/>
            <a:lstStyle/>
            <a:p>
              <a:r>
                <a:rPr lang="en-AU" sz="2000" b="1"/>
                <a:t>alarm phase</a:t>
              </a:r>
            </a:p>
            <a:p>
              <a:pPr>
                <a:spcBef>
                  <a:spcPts val="500"/>
                </a:spcBef>
              </a:pPr>
              <a:r>
                <a:rPr lang="en-AU" sz="2200" b="1"/>
                <a:t>Phase 1</a:t>
              </a:r>
              <a:endParaRPr lang="en-AU" b="1"/>
            </a:p>
          </p:txBody>
        </p:sp>
        <p:sp>
          <p:nvSpPr>
            <p:cNvPr id="18441" name="Text Box 9"/>
            <p:cNvSpPr txBox="1">
              <a:spLocks noChangeArrowheads="1"/>
            </p:cNvSpPr>
            <p:nvPr/>
          </p:nvSpPr>
          <p:spPr bwMode="auto">
            <a:xfrm>
              <a:off x="2168" y="3408"/>
              <a:ext cx="1488" cy="496"/>
            </a:xfrm>
            <a:prstGeom prst="rect">
              <a:avLst/>
            </a:prstGeom>
            <a:noFill/>
            <a:ln w="9525">
              <a:noFill/>
              <a:miter lim="800000"/>
              <a:headEnd/>
              <a:tailEnd/>
            </a:ln>
          </p:spPr>
          <p:txBody>
            <a:bodyPr/>
            <a:lstStyle/>
            <a:p>
              <a:r>
                <a:rPr lang="en-AU" sz="2000" b="1"/>
                <a:t>resistance phase</a:t>
              </a:r>
              <a:endParaRPr lang="en-AU" sz="800" b="1"/>
            </a:p>
            <a:p>
              <a:pPr>
                <a:spcBef>
                  <a:spcPts val="500"/>
                </a:spcBef>
              </a:pPr>
              <a:r>
                <a:rPr lang="en-AU" sz="2200" b="1"/>
                <a:t>Phase 2</a:t>
              </a:r>
              <a:endParaRPr lang="en-AU" b="1"/>
            </a:p>
          </p:txBody>
        </p:sp>
        <p:sp>
          <p:nvSpPr>
            <p:cNvPr id="18442" name="Text Box 10"/>
            <p:cNvSpPr txBox="1">
              <a:spLocks noChangeArrowheads="1"/>
            </p:cNvSpPr>
            <p:nvPr/>
          </p:nvSpPr>
          <p:spPr bwMode="auto">
            <a:xfrm>
              <a:off x="3848" y="3407"/>
              <a:ext cx="1728" cy="599"/>
            </a:xfrm>
            <a:prstGeom prst="rect">
              <a:avLst/>
            </a:prstGeom>
            <a:noFill/>
            <a:ln w="9525">
              <a:noFill/>
              <a:miter lim="800000"/>
              <a:headEnd/>
              <a:tailEnd/>
            </a:ln>
          </p:spPr>
          <p:txBody>
            <a:bodyPr/>
            <a:lstStyle/>
            <a:p>
              <a:r>
                <a:rPr lang="en-AU" sz="2000" b="1"/>
                <a:t>exhaustion phase</a:t>
              </a:r>
              <a:endParaRPr lang="en-AU" sz="2200" b="1"/>
            </a:p>
            <a:p>
              <a:pPr>
                <a:spcBef>
                  <a:spcPts val="500"/>
                </a:spcBef>
              </a:pPr>
              <a:r>
                <a:rPr lang="en-AU" sz="2200" b="1"/>
                <a:t>Phase 3</a:t>
              </a:r>
            </a:p>
          </p:txBody>
        </p:sp>
        <p:sp>
          <p:nvSpPr>
            <p:cNvPr id="18443" name="Text Box 11"/>
            <p:cNvSpPr txBox="1">
              <a:spLocks noChangeArrowheads="1"/>
            </p:cNvSpPr>
            <p:nvPr/>
          </p:nvSpPr>
          <p:spPr bwMode="auto">
            <a:xfrm>
              <a:off x="2237" y="2082"/>
              <a:ext cx="1363" cy="286"/>
            </a:xfrm>
            <a:prstGeom prst="rect">
              <a:avLst/>
            </a:prstGeom>
            <a:noFill/>
            <a:ln w="9525">
              <a:noFill/>
              <a:miter lim="800000"/>
              <a:headEnd/>
              <a:tailEnd/>
            </a:ln>
          </p:spPr>
          <p:txBody>
            <a:bodyPr/>
            <a:lstStyle/>
            <a:p>
              <a:r>
                <a:rPr lang="en-AU" sz="2000" b="1"/>
                <a:t>anabolic phase</a:t>
              </a:r>
            </a:p>
          </p:txBody>
        </p:sp>
        <p:sp>
          <p:nvSpPr>
            <p:cNvPr id="18444" name="Text Box 12"/>
            <p:cNvSpPr txBox="1">
              <a:spLocks noChangeArrowheads="1"/>
            </p:cNvSpPr>
            <p:nvPr/>
          </p:nvSpPr>
          <p:spPr bwMode="auto">
            <a:xfrm>
              <a:off x="1031" y="2392"/>
              <a:ext cx="856" cy="505"/>
            </a:xfrm>
            <a:prstGeom prst="rect">
              <a:avLst/>
            </a:prstGeom>
            <a:noFill/>
            <a:ln w="9525">
              <a:noFill/>
              <a:miter lim="800000"/>
              <a:headEnd/>
              <a:tailEnd/>
            </a:ln>
          </p:spPr>
          <p:txBody>
            <a:bodyPr/>
            <a:lstStyle/>
            <a:p>
              <a:r>
                <a:rPr lang="en-AU" sz="2000" b="1"/>
                <a:t>catabolic phase</a:t>
              </a:r>
            </a:p>
          </p:txBody>
        </p:sp>
        <p:sp>
          <p:nvSpPr>
            <p:cNvPr id="18445" name="Text Box 13"/>
            <p:cNvSpPr txBox="1">
              <a:spLocks noChangeArrowheads="1"/>
            </p:cNvSpPr>
            <p:nvPr/>
          </p:nvSpPr>
          <p:spPr bwMode="auto">
            <a:xfrm>
              <a:off x="1352" y="1008"/>
              <a:ext cx="3082" cy="578"/>
            </a:xfrm>
            <a:prstGeom prst="rect">
              <a:avLst/>
            </a:prstGeom>
            <a:noFill/>
            <a:ln w="9525">
              <a:noFill/>
              <a:miter lim="800000"/>
              <a:headEnd/>
              <a:tailEnd/>
            </a:ln>
          </p:spPr>
          <p:txBody>
            <a:bodyPr/>
            <a:lstStyle/>
            <a:p>
              <a:r>
                <a:rPr lang="en-AU" sz="2800" b="1" dirty="0">
                  <a:latin typeface="Helvetica" pitchFamily="34" charset="0"/>
                </a:rPr>
                <a:t>SELYE’S STRESS </a:t>
              </a:r>
              <a:r>
                <a:rPr lang="en-AU" sz="2800" b="1" dirty="0" smtClean="0">
                  <a:latin typeface="Helvetica" pitchFamily="34" charset="0"/>
                </a:rPr>
                <a:t>MODEL</a:t>
              </a:r>
              <a:endParaRPr lang="en-AU" sz="1400" b="1" dirty="0">
                <a:latin typeface="Helvetica" pitchFamily="34" charset="0"/>
              </a:endParaRPr>
            </a:p>
          </p:txBody>
        </p:sp>
        <p:sp>
          <p:nvSpPr>
            <p:cNvPr id="12302" name="Arc 14"/>
            <p:cNvSpPr>
              <a:spLocks/>
            </p:cNvSpPr>
            <p:nvPr/>
          </p:nvSpPr>
          <p:spPr bwMode="auto">
            <a:xfrm rot="4521671" flipV="1">
              <a:off x="1370" y="2727"/>
              <a:ext cx="447" cy="438"/>
            </a:xfrm>
            <a:custGeom>
              <a:avLst/>
              <a:gdLst>
                <a:gd name="T0" fmla="*/ 0 w 21600"/>
                <a:gd name="T1" fmla="*/ 0 h 36369"/>
                <a:gd name="T2" fmla="*/ 0 w 21600"/>
                <a:gd name="T3" fmla="*/ 0 h 36369"/>
                <a:gd name="T4" fmla="*/ 0 w 21600"/>
                <a:gd name="T5" fmla="*/ 0 h 36369"/>
                <a:gd name="T6" fmla="*/ 0 60000 65536"/>
                <a:gd name="T7" fmla="*/ 0 60000 65536"/>
                <a:gd name="T8" fmla="*/ 0 60000 65536"/>
                <a:gd name="T9" fmla="*/ 0 w 21600"/>
                <a:gd name="T10" fmla="*/ 0 h 36369"/>
                <a:gd name="T11" fmla="*/ 21600 w 21600"/>
                <a:gd name="T12" fmla="*/ 36369 h 36369"/>
              </a:gdLst>
              <a:ahLst/>
              <a:cxnLst>
                <a:cxn ang="T6">
                  <a:pos x="T0" y="T1"/>
                </a:cxn>
                <a:cxn ang="T7">
                  <a:pos x="T2" y="T3"/>
                </a:cxn>
                <a:cxn ang="T8">
                  <a:pos x="T4" y="T5"/>
                </a:cxn>
              </a:cxnLst>
              <a:rect l="T9" t="T10" r="T11" b="T12"/>
              <a:pathLst>
                <a:path w="21600" h="36369" fill="none" extrusionOk="0">
                  <a:moveTo>
                    <a:pt x="8540" y="0"/>
                  </a:moveTo>
                  <a:cubicBezTo>
                    <a:pt x="16465" y="3411"/>
                    <a:pt x="21600" y="11212"/>
                    <a:pt x="21600" y="19840"/>
                  </a:cubicBezTo>
                  <a:cubicBezTo>
                    <a:pt x="21600" y="26215"/>
                    <a:pt x="18783" y="32264"/>
                    <a:pt x="13905" y="36369"/>
                  </a:cubicBezTo>
                </a:path>
                <a:path w="21600" h="36369" stroke="0" extrusionOk="0">
                  <a:moveTo>
                    <a:pt x="8540" y="0"/>
                  </a:moveTo>
                  <a:cubicBezTo>
                    <a:pt x="16465" y="3411"/>
                    <a:pt x="21600" y="11212"/>
                    <a:pt x="21600" y="19840"/>
                  </a:cubicBezTo>
                  <a:cubicBezTo>
                    <a:pt x="21600" y="26215"/>
                    <a:pt x="18783" y="32264"/>
                    <a:pt x="13905" y="36369"/>
                  </a:cubicBezTo>
                  <a:lnTo>
                    <a:pt x="0" y="1984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AU">
                <a:solidFill>
                  <a:srgbClr val="FFFF99"/>
                </a:solidFill>
              </a:endParaRPr>
            </a:p>
          </p:txBody>
        </p:sp>
        <p:sp>
          <p:nvSpPr>
            <p:cNvPr id="12303" name="Line 15"/>
            <p:cNvSpPr>
              <a:spLocks noChangeShapeType="1"/>
            </p:cNvSpPr>
            <p:nvPr/>
          </p:nvSpPr>
          <p:spPr bwMode="auto">
            <a:xfrm rot="20400000" flipV="1">
              <a:off x="1673" y="2087"/>
              <a:ext cx="588" cy="786"/>
            </a:xfrm>
            <a:prstGeom prst="line">
              <a:avLst/>
            </a:prstGeom>
            <a:ln w="25400">
              <a:headEnd/>
              <a:tailEnd/>
            </a:ln>
          </p:spPr>
          <p:style>
            <a:lnRef idx="1">
              <a:schemeClr val="dk1"/>
            </a:lnRef>
            <a:fillRef idx="0">
              <a:schemeClr val="dk1"/>
            </a:fillRef>
            <a:effectRef idx="0">
              <a:schemeClr val="dk1"/>
            </a:effectRef>
            <a:fontRef idx="minor">
              <a:schemeClr val="tx1"/>
            </a:fontRef>
          </p:style>
          <p:txBody>
            <a:bodyPr/>
            <a:lstStyle/>
            <a:p>
              <a:pPr>
                <a:defRPr/>
              </a:pPr>
              <a:endParaRPr lang="en-AU"/>
            </a:p>
          </p:txBody>
        </p:sp>
        <p:sp>
          <p:nvSpPr>
            <p:cNvPr id="12304" name="Line 16"/>
            <p:cNvSpPr>
              <a:spLocks noChangeShapeType="1"/>
            </p:cNvSpPr>
            <p:nvPr/>
          </p:nvSpPr>
          <p:spPr bwMode="auto">
            <a:xfrm>
              <a:off x="2199" y="1945"/>
              <a:ext cx="1464" cy="0"/>
            </a:xfrm>
            <a:prstGeom prst="line">
              <a:avLst/>
            </a:prstGeom>
            <a:ln w="25400">
              <a:headEnd/>
              <a:tailEnd/>
            </a:ln>
          </p:spPr>
          <p:style>
            <a:lnRef idx="1">
              <a:schemeClr val="dk1"/>
            </a:lnRef>
            <a:fillRef idx="0">
              <a:schemeClr val="dk1"/>
            </a:fillRef>
            <a:effectRef idx="0">
              <a:schemeClr val="dk1"/>
            </a:effectRef>
            <a:fontRef idx="minor">
              <a:schemeClr val="tx1"/>
            </a:fontRef>
          </p:style>
          <p:txBody>
            <a:bodyPr/>
            <a:lstStyle/>
            <a:p>
              <a:pPr>
                <a:defRPr/>
              </a:pPr>
              <a:endParaRPr lang="en-AU"/>
            </a:p>
          </p:txBody>
        </p:sp>
        <p:sp>
          <p:nvSpPr>
            <p:cNvPr id="12305" name="Line 17"/>
            <p:cNvSpPr>
              <a:spLocks noChangeShapeType="1"/>
            </p:cNvSpPr>
            <p:nvPr/>
          </p:nvSpPr>
          <p:spPr bwMode="auto">
            <a:xfrm rot="423937">
              <a:off x="3773" y="2102"/>
              <a:ext cx="760" cy="1330"/>
            </a:xfrm>
            <a:prstGeom prst="line">
              <a:avLst/>
            </a:prstGeom>
            <a:ln w="25400">
              <a:headEnd/>
              <a:tailEnd/>
            </a:ln>
          </p:spPr>
          <p:style>
            <a:lnRef idx="1">
              <a:schemeClr val="dk1"/>
            </a:lnRef>
            <a:fillRef idx="0">
              <a:schemeClr val="dk1"/>
            </a:fillRef>
            <a:effectRef idx="0">
              <a:schemeClr val="dk1"/>
            </a:effectRef>
            <a:fontRef idx="minor">
              <a:schemeClr val="tx1"/>
            </a:fontRef>
          </p:style>
          <p:txBody>
            <a:bodyPr/>
            <a:lstStyle/>
            <a:p>
              <a:pPr>
                <a:defRPr/>
              </a:pPr>
              <a:endParaRPr lang="en-AU"/>
            </a:p>
          </p:txBody>
        </p:sp>
        <p:sp>
          <p:nvSpPr>
            <p:cNvPr id="12306" name="Arc 18"/>
            <p:cNvSpPr>
              <a:spLocks/>
            </p:cNvSpPr>
            <p:nvPr/>
          </p:nvSpPr>
          <p:spPr bwMode="auto">
            <a:xfrm rot="-1343881">
              <a:off x="3640" y="1922"/>
              <a:ext cx="190" cy="183"/>
            </a:xfrm>
            <a:custGeom>
              <a:avLst/>
              <a:gdLst>
                <a:gd name="T0" fmla="*/ 0 w 21600"/>
                <a:gd name="T1" fmla="*/ 0 h 20761"/>
                <a:gd name="T2" fmla="*/ 0 w 21600"/>
                <a:gd name="T3" fmla="*/ 0 h 20761"/>
                <a:gd name="T4" fmla="*/ 0 w 21600"/>
                <a:gd name="T5" fmla="*/ 0 h 20761"/>
                <a:gd name="T6" fmla="*/ 0 60000 65536"/>
                <a:gd name="T7" fmla="*/ 0 60000 65536"/>
                <a:gd name="T8" fmla="*/ 0 60000 65536"/>
                <a:gd name="T9" fmla="*/ 0 w 21600"/>
                <a:gd name="T10" fmla="*/ 0 h 20761"/>
                <a:gd name="T11" fmla="*/ 21600 w 21600"/>
                <a:gd name="T12" fmla="*/ 20761 h 20761"/>
              </a:gdLst>
              <a:ahLst/>
              <a:cxnLst>
                <a:cxn ang="T6">
                  <a:pos x="T0" y="T1"/>
                </a:cxn>
                <a:cxn ang="T7">
                  <a:pos x="T2" y="T3"/>
                </a:cxn>
                <a:cxn ang="T8">
                  <a:pos x="T4" y="T5"/>
                </a:cxn>
              </a:cxnLst>
              <a:rect l="T9" t="T10" r="T11" b="T12"/>
              <a:pathLst>
                <a:path w="21600" h="20761" fill="none" extrusionOk="0">
                  <a:moveTo>
                    <a:pt x="5960" y="-1"/>
                  </a:moveTo>
                  <a:cubicBezTo>
                    <a:pt x="15220" y="2657"/>
                    <a:pt x="21600" y="11127"/>
                    <a:pt x="21600" y="20761"/>
                  </a:cubicBezTo>
                </a:path>
                <a:path w="21600" h="20761" stroke="0" extrusionOk="0">
                  <a:moveTo>
                    <a:pt x="5960" y="-1"/>
                  </a:moveTo>
                  <a:cubicBezTo>
                    <a:pt x="15220" y="2657"/>
                    <a:pt x="21600" y="11127"/>
                    <a:pt x="21600" y="20761"/>
                  </a:cubicBezTo>
                  <a:lnTo>
                    <a:pt x="0" y="20761"/>
                  </a:lnTo>
                  <a:close/>
                </a:path>
              </a:pathLst>
            </a:custGeom>
            <a:noFill/>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AU">
                <a:solidFill>
                  <a:srgbClr val="FFFF99"/>
                </a:solidFill>
              </a:endParaRPr>
            </a:p>
          </p:txBody>
        </p:sp>
        <p:sp>
          <p:nvSpPr>
            <p:cNvPr id="12307" name="Line 19"/>
            <p:cNvSpPr>
              <a:spLocks noChangeShapeType="1"/>
            </p:cNvSpPr>
            <p:nvPr/>
          </p:nvSpPr>
          <p:spPr bwMode="auto">
            <a:xfrm>
              <a:off x="537" y="2953"/>
              <a:ext cx="400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a:defRPr/>
              </a:pPr>
              <a:endParaRPr lang="en-AU"/>
            </a:p>
          </p:txBody>
        </p:sp>
        <p:sp>
          <p:nvSpPr>
            <p:cNvPr id="12308" name="Arc 20"/>
            <p:cNvSpPr>
              <a:spLocks/>
            </p:cNvSpPr>
            <p:nvPr/>
          </p:nvSpPr>
          <p:spPr bwMode="auto">
            <a:xfrm rot="21420000" flipH="1">
              <a:off x="2108" y="1946"/>
              <a:ext cx="93" cy="75"/>
            </a:xfrm>
            <a:custGeom>
              <a:avLst/>
              <a:gdLst>
                <a:gd name="T0" fmla="*/ 0 w 21498"/>
                <a:gd name="T1" fmla="*/ 0 h 21600"/>
                <a:gd name="T2" fmla="*/ 0 w 21498"/>
                <a:gd name="T3" fmla="*/ 0 h 21600"/>
                <a:gd name="T4" fmla="*/ 0 w 21498"/>
                <a:gd name="T5" fmla="*/ 0 h 21600"/>
                <a:gd name="T6" fmla="*/ 0 60000 65536"/>
                <a:gd name="T7" fmla="*/ 0 60000 65536"/>
                <a:gd name="T8" fmla="*/ 0 60000 65536"/>
                <a:gd name="T9" fmla="*/ 0 w 21498"/>
                <a:gd name="T10" fmla="*/ 0 h 21600"/>
                <a:gd name="T11" fmla="*/ 21498 w 21498"/>
                <a:gd name="T12" fmla="*/ 21600 h 21600"/>
              </a:gdLst>
              <a:ahLst/>
              <a:cxnLst>
                <a:cxn ang="T6">
                  <a:pos x="T0" y="T1"/>
                </a:cxn>
                <a:cxn ang="T7">
                  <a:pos x="T2" y="T3"/>
                </a:cxn>
                <a:cxn ang="T8">
                  <a:pos x="T4" y="T5"/>
                </a:cxn>
              </a:cxnLst>
              <a:rect l="T9" t="T10" r="T11" b="T12"/>
              <a:pathLst>
                <a:path w="21498" h="21600" fill="none" extrusionOk="0">
                  <a:moveTo>
                    <a:pt x="-1" y="0"/>
                  </a:moveTo>
                  <a:cubicBezTo>
                    <a:pt x="11118" y="0"/>
                    <a:pt x="20420" y="8440"/>
                    <a:pt x="21498" y="19506"/>
                  </a:cubicBezTo>
                </a:path>
                <a:path w="21498" h="21600" stroke="0" extrusionOk="0">
                  <a:moveTo>
                    <a:pt x="-1" y="0"/>
                  </a:moveTo>
                  <a:cubicBezTo>
                    <a:pt x="11118" y="0"/>
                    <a:pt x="20420" y="8440"/>
                    <a:pt x="21498" y="19506"/>
                  </a:cubicBezTo>
                  <a:lnTo>
                    <a:pt x="0" y="21600"/>
                  </a:lnTo>
                  <a:close/>
                </a:path>
              </a:pathLst>
            </a:custGeom>
            <a:ln>
              <a:headEnd/>
              <a:tailEnd/>
            </a:ln>
          </p:spPr>
          <p:style>
            <a:lnRef idx="2">
              <a:schemeClr val="dk1"/>
            </a:lnRef>
            <a:fillRef idx="1">
              <a:schemeClr val="lt1"/>
            </a:fillRef>
            <a:effectRef idx="0">
              <a:schemeClr val="dk1"/>
            </a:effectRef>
            <a:fontRef idx="minor">
              <a:schemeClr val="dk1"/>
            </a:fontRef>
          </p:style>
          <p:txBody>
            <a:bodyPr/>
            <a:lstStyle/>
            <a:p>
              <a:pPr>
                <a:defRPr/>
              </a:pPr>
              <a:endParaRPr lang="en-AU">
                <a:solidFill>
                  <a:srgbClr val="FFFF99"/>
                </a:solidFill>
              </a:endParaRPr>
            </a:p>
          </p:txBody>
        </p:sp>
      </p:grpSp>
      <p:sp>
        <p:nvSpPr>
          <p:cNvPr id="21" name="Slide Number Placeholder 20"/>
          <p:cNvSpPr>
            <a:spLocks noGrp="1"/>
          </p:cNvSpPr>
          <p:nvPr>
            <p:ph type="sldNum" sz="quarter" idx="12"/>
          </p:nvPr>
        </p:nvSpPr>
        <p:spPr/>
        <p:txBody>
          <a:bodyPr/>
          <a:lstStyle/>
          <a:p>
            <a:pPr>
              <a:defRPr/>
            </a:pPr>
            <a:fld id="{17802E49-5330-4652-BDFA-8522AD8263EB}" type="slidenum">
              <a:rPr lang="en-US" smtClean="0"/>
              <a:pPr>
                <a:defRPr/>
              </a:pPr>
              <a:t>5</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descr="C:\My Documents\1775\177518.JPG"/>
          <p:cNvPicPr>
            <a:picLocks noChangeAspect="1" noChangeArrowheads="1"/>
          </p:cNvPicPr>
          <p:nvPr/>
        </p:nvPicPr>
        <p:blipFill>
          <a:blip r:embed="rId3" cstate="print"/>
          <a:srcRect b="3836"/>
          <a:stretch>
            <a:fillRect/>
          </a:stretch>
        </p:blipFill>
        <p:spPr bwMode="auto">
          <a:xfrm>
            <a:off x="1214438" y="0"/>
            <a:ext cx="6397625" cy="68738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DBC8AA5D-82DB-4381-A2E7-CF15E663FD4D}" type="slidenum">
              <a:rPr lang="en-US" sz="1800" b="1" smtClean="0">
                <a:latin typeface="+mn-lt"/>
              </a:rPr>
              <a:pPr>
                <a:defRPr/>
              </a:pPr>
              <a:t>6</a:t>
            </a:fld>
            <a:endParaRPr lang="en-US" sz="1800" b="1" dirty="0">
              <a:latin typeface="+mn-lt"/>
            </a:endParaRPr>
          </a:p>
        </p:txBody>
      </p:sp>
      <p:pic>
        <p:nvPicPr>
          <p:cNvPr id="4098" name="Picture 2"/>
          <p:cNvPicPr>
            <a:picLocks noChangeAspect="1" noChangeArrowheads="1"/>
          </p:cNvPicPr>
          <p:nvPr/>
        </p:nvPicPr>
        <p:blipFill>
          <a:blip r:embed="rId4" cstate="print"/>
          <a:srcRect/>
          <a:stretch>
            <a:fillRect/>
          </a:stretch>
        </p:blipFill>
        <p:spPr bwMode="auto">
          <a:xfrm>
            <a:off x="10097785" y="1641033"/>
            <a:ext cx="4000500" cy="300037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917028"/>
          </a:xfrm>
        </p:spPr>
        <p:txBody>
          <a:bodyPr/>
          <a:lstStyle/>
          <a:p>
            <a:r>
              <a:rPr lang="en-AU" dirty="0" smtClean="0"/>
              <a:t>Adrenal Hormones</a:t>
            </a:r>
            <a:endParaRPr lang="en-AU" dirty="0"/>
          </a:p>
        </p:txBody>
      </p:sp>
      <p:sp>
        <p:nvSpPr>
          <p:cNvPr id="5" name="Slide Number Placeholder 4"/>
          <p:cNvSpPr>
            <a:spLocks noGrp="1"/>
          </p:cNvSpPr>
          <p:nvPr>
            <p:ph type="sldNum" sz="quarter" idx="11"/>
          </p:nvPr>
        </p:nvSpPr>
        <p:spPr>
          <a:xfrm>
            <a:off x="7786577" y="6308651"/>
            <a:ext cx="1219200" cy="304800"/>
          </a:xfrm>
        </p:spPr>
        <p:txBody>
          <a:bodyPr/>
          <a:lstStyle/>
          <a:p>
            <a:pPr>
              <a:defRPr/>
            </a:pPr>
            <a:fld id="{F80A9C41-ADE6-4231-A514-113C96BEFE15}" type="slidenum">
              <a:rPr lang="en-US" sz="1800" b="1" smtClean="0">
                <a:latin typeface="+mn-lt"/>
              </a:rPr>
              <a:pPr>
                <a:defRPr/>
              </a:pPr>
              <a:t>7</a:t>
            </a:fld>
            <a:endParaRPr lang="en-US" sz="1800" b="1" dirty="0">
              <a:latin typeface="+mn-lt"/>
            </a:endParaRPr>
          </a:p>
        </p:txBody>
      </p:sp>
      <p:pic>
        <p:nvPicPr>
          <p:cNvPr id="210946" name="Picture 2"/>
          <p:cNvPicPr>
            <a:picLocks noChangeAspect="1" noChangeArrowheads="1"/>
          </p:cNvPicPr>
          <p:nvPr/>
        </p:nvPicPr>
        <p:blipFill>
          <a:blip r:embed="rId3" cstate="print"/>
          <a:srcRect t="5225" r="2062" b="6967"/>
          <a:stretch>
            <a:fillRect/>
          </a:stretch>
        </p:blipFill>
        <p:spPr bwMode="auto">
          <a:xfrm>
            <a:off x="631483" y="1255199"/>
            <a:ext cx="7337261" cy="5190893"/>
          </a:xfrm>
          <a:prstGeom prst="rect">
            <a:avLst/>
          </a:prstGeom>
          <a:noFill/>
          <a:ln w="9525">
            <a:noFill/>
            <a:miter lim="800000"/>
            <a:headEnd/>
            <a:tailEnd/>
          </a:ln>
          <a:effectLst/>
        </p:spPr>
      </p:pic>
      <p:sp>
        <p:nvSpPr>
          <p:cNvPr id="8" name="TextBox 7"/>
          <p:cNvSpPr txBox="1"/>
          <p:nvPr/>
        </p:nvSpPr>
        <p:spPr>
          <a:xfrm>
            <a:off x="6145620" y="1892594"/>
            <a:ext cx="1477924" cy="415498"/>
          </a:xfrm>
          <a:prstGeom prst="rect">
            <a:avLst/>
          </a:prstGeom>
          <a:solidFill>
            <a:schemeClr val="bg1">
              <a:lumMod val="85000"/>
            </a:schemeClr>
          </a:solidFill>
        </p:spPr>
        <p:txBody>
          <a:bodyPr wrap="square" rtlCol="0">
            <a:spAutoFit/>
          </a:bodyPr>
          <a:lstStyle/>
          <a:p>
            <a:r>
              <a:rPr lang="en-AU" sz="1100" b="1" dirty="0" err="1" smtClean="0">
                <a:solidFill>
                  <a:schemeClr val="tx1">
                    <a:lumMod val="85000"/>
                    <a:lumOff val="15000"/>
                  </a:schemeClr>
                </a:solidFill>
                <a:latin typeface="+mn-lt"/>
              </a:rPr>
              <a:t>Mineralocorticoids</a:t>
            </a:r>
            <a:r>
              <a:rPr lang="en-AU" sz="1100" b="1" dirty="0" smtClean="0">
                <a:solidFill>
                  <a:schemeClr val="tx1">
                    <a:lumMod val="85000"/>
                    <a:lumOff val="15000"/>
                  </a:schemeClr>
                </a:solidFill>
                <a:latin typeface="+mn-lt"/>
              </a:rPr>
              <a:t/>
            </a:r>
            <a:br>
              <a:rPr lang="en-AU" sz="1100" b="1" dirty="0" smtClean="0">
                <a:solidFill>
                  <a:schemeClr val="tx1">
                    <a:lumMod val="85000"/>
                    <a:lumOff val="15000"/>
                  </a:schemeClr>
                </a:solidFill>
                <a:latin typeface="+mn-lt"/>
              </a:rPr>
            </a:br>
            <a:r>
              <a:rPr lang="en-AU" sz="1000" b="1" dirty="0" err="1" smtClean="0">
                <a:solidFill>
                  <a:schemeClr val="tx1">
                    <a:lumMod val="85000"/>
                    <a:lumOff val="15000"/>
                  </a:schemeClr>
                </a:solidFill>
                <a:latin typeface="+mn-lt"/>
              </a:rPr>
              <a:t>Aldosterone</a:t>
            </a:r>
            <a:endParaRPr lang="en-AU" sz="1000" b="1" dirty="0">
              <a:solidFill>
                <a:schemeClr val="tx1">
                  <a:lumMod val="85000"/>
                  <a:lumOff val="15000"/>
                </a:schemeClr>
              </a:solidFill>
              <a:latin typeface="+mn-lt"/>
            </a:endParaRPr>
          </a:p>
        </p:txBody>
      </p:sp>
      <p:sp>
        <p:nvSpPr>
          <p:cNvPr id="9" name="TextBox 8"/>
          <p:cNvSpPr txBox="1"/>
          <p:nvPr/>
        </p:nvSpPr>
        <p:spPr>
          <a:xfrm>
            <a:off x="6085368" y="3150779"/>
            <a:ext cx="1591340" cy="569387"/>
          </a:xfrm>
          <a:prstGeom prst="rect">
            <a:avLst/>
          </a:prstGeom>
          <a:solidFill>
            <a:schemeClr val="bg1">
              <a:lumMod val="85000"/>
            </a:schemeClr>
          </a:solidFill>
        </p:spPr>
        <p:txBody>
          <a:bodyPr wrap="square" rtlCol="0">
            <a:spAutoFit/>
          </a:bodyPr>
          <a:lstStyle/>
          <a:p>
            <a:r>
              <a:rPr lang="en-AU" sz="1100" b="1" dirty="0" err="1" smtClean="0">
                <a:solidFill>
                  <a:schemeClr val="tx1">
                    <a:lumMod val="85000"/>
                    <a:lumOff val="15000"/>
                  </a:schemeClr>
                </a:solidFill>
                <a:latin typeface="+mn-lt"/>
              </a:rPr>
              <a:t>Glucocorticorticoids</a:t>
            </a:r>
            <a:r>
              <a:rPr lang="en-AU" sz="1100" b="1" dirty="0" smtClean="0">
                <a:solidFill>
                  <a:schemeClr val="tx1">
                    <a:lumMod val="85000"/>
                    <a:lumOff val="15000"/>
                  </a:schemeClr>
                </a:solidFill>
                <a:latin typeface="+mn-lt"/>
              </a:rPr>
              <a:t/>
            </a:r>
            <a:br>
              <a:rPr lang="en-AU" sz="1100" b="1" dirty="0" smtClean="0">
                <a:solidFill>
                  <a:schemeClr val="tx1">
                    <a:lumMod val="85000"/>
                    <a:lumOff val="15000"/>
                  </a:schemeClr>
                </a:solidFill>
                <a:latin typeface="+mn-lt"/>
              </a:rPr>
            </a:br>
            <a:r>
              <a:rPr lang="en-AU" sz="1000" b="1" dirty="0" err="1" smtClean="0">
                <a:solidFill>
                  <a:schemeClr val="tx1">
                    <a:lumMod val="85000"/>
                    <a:lumOff val="15000"/>
                  </a:schemeClr>
                </a:solidFill>
                <a:latin typeface="+mn-lt"/>
              </a:rPr>
              <a:t>Corticosterone</a:t>
            </a:r>
            <a:r>
              <a:rPr lang="en-AU" sz="1000" b="1" dirty="0" smtClean="0">
                <a:solidFill>
                  <a:schemeClr val="tx1">
                    <a:lumMod val="85000"/>
                    <a:lumOff val="15000"/>
                  </a:schemeClr>
                </a:solidFill>
                <a:latin typeface="+mn-lt"/>
              </a:rPr>
              <a:t/>
            </a:r>
            <a:br>
              <a:rPr lang="en-AU" sz="1000" b="1" dirty="0" smtClean="0">
                <a:solidFill>
                  <a:schemeClr val="tx1">
                    <a:lumMod val="85000"/>
                    <a:lumOff val="15000"/>
                  </a:schemeClr>
                </a:solidFill>
                <a:latin typeface="+mn-lt"/>
              </a:rPr>
            </a:br>
            <a:r>
              <a:rPr lang="en-AU" sz="1000" b="1" dirty="0" err="1" smtClean="0">
                <a:solidFill>
                  <a:schemeClr val="tx1">
                    <a:lumMod val="85000"/>
                    <a:lumOff val="15000"/>
                  </a:schemeClr>
                </a:solidFill>
                <a:latin typeface="+mn-lt"/>
              </a:rPr>
              <a:t>Cortisol</a:t>
            </a:r>
            <a:endParaRPr lang="en-AU" sz="1000" b="1" dirty="0">
              <a:solidFill>
                <a:schemeClr val="tx1">
                  <a:lumMod val="85000"/>
                  <a:lumOff val="15000"/>
                </a:schemeClr>
              </a:solidFill>
              <a:latin typeface="+mn-lt"/>
            </a:endParaRPr>
          </a:p>
        </p:txBody>
      </p:sp>
      <p:sp>
        <p:nvSpPr>
          <p:cNvPr id="10" name="TextBox 9"/>
          <p:cNvSpPr txBox="1"/>
          <p:nvPr/>
        </p:nvSpPr>
        <p:spPr>
          <a:xfrm>
            <a:off x="6163339" y="4338085"/>
            <a:ext cx="1534632" cy="569387"/>
          </a:xfrm>
          <a:prstGeom prst="rect">
            <a:avLst/>
          </a:prstGeom>
          <a:solidFill>
            <a:schemeClr val="bg1">
              <a:lumMod val="85000"/>
            </a:schemeClr>
          </a:solidFill>
        </p:spPr>
        <p:txBody>
          <a:bodyPr wrap="square" rtlCol="0">
            <a:spAutoFit/>
          </a:bodyPr>
          <a:lstStyle/>
          <a:p>
            <a:r>
              <a:rPr lang="en-AU" sz="1100" b="1" dirty="0" smtClean="0">
                <a:solidFill>
                  <a:schemeClr val="tx1">
                    <a:lumMod val="85000"/>
                    <a:lumOff val="15000"/>
                  </a:schemeClr>
                </a:solidFill>
                <a:latin typeface="+mn-lt"/>
              </a:rPr>
              <a:t>Adrenal androgens</a:t>
            </a:r>
            <a:br>
              <a:rPr lang="en-AU" sz="11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DHEA</a:t>
            </a:r>
            <a:br>
              <a:rPr lang="en-AU" sz="1000" b="1" dirty="0" smtClean="0">
                <a:solidFill>
                  <a:schemeClr val="tx1">
                    <a:lumMod val="85000"/>
                    <a:lumOff val="15000"/>
                  </a:schemeClr>
                </a:solidFill>
                <a:latin typeface="+mn-lt"/>
              </a:rPr>
            </a:br>
            <a:r>
              <a:rPr lang="en-AU" sz="1000" b="1" dirty="0" smtClean="0">
                <a:solidFill>
                  <a:schemeClr val="tx1">
                    <a:lumMod val="85000"/>
                    <a:lumOff val="15000"/>
                  </a:schemeClr>
                </a:solidFill>
                <a:latin typeface="+mn-lt"/>
              </a:rPr>
              <a:t>DHEA-</a:t>
            </a:r>
            <a:r>
              <a:rPr lang="en-AU" sz="1000" b="1" dirty="0" err="1" smtClean="0">
                <a:solidFill>
                  <a:schemeClr val="tx1">
                    <a:lumMod val="85000"/>
                    <a:lumOff val="15000"/>
                  </a:schemeClr>
                </a:solidFill>
                <a:latin typeface="+mn-lt"/>
              </a:rPr>
              <a:t>Sulfate</a:t>
            </a:r>
            <a:endParaRPr lang="en-AU" sz="1000" b="1" dirty="0">
              <a:solidFill>
                <a:schemeClr val="tx1">
                  <a:lumMod val="85000"/>
                  <a:lumOff val="15000"/>
                </a:schemeClr>
              </a:solidFill>
              <a:latin typeface="+mn-lt"/>
            </a:endParaRPr>
          </a:p>
        </p:txBody>
      </p:sp>
      <p:sp>
        <p:nvSpPr>
          <p:cNvPr id="12" name="TextBox 11"/>
          <p:cNvSpPr txBox="1"/>
          <p:nvPr/>
        </p:nvSpPr>
        <p:spPr>
          <a:xfrm>
            <a:off x="6273209" y="4944134"/>
            <a:ext cx="1414130" cy="892552"/>
          </a:xfrm>
          <a:prstGeom prst="rect">
            <a:avLst/>
          </a:prstGeom>
          <a:solidFill>
            <a:schemeClr val="bg1">
              <a:lumMod val="85000"/>
            </a:schemeClr>
          </a:solidFill>
        </p:spPr>
        <p:txBody>
          <a:bodyPr wrap="square" rtlCol="0">
            <a:spAutoFit/>
          </a:bodyPr>
          <a:lstStyle/>
          <a:p>
            <a:r>
              <a:rPr lang="en-AU" sz="1100" b="1" dirty="0" err="1" smtClean="0">
                <a:solidFill>
                  <a:schemeClr val="tx1">
                    <a:lumMod val="85000"/>
                    <a:lumOff val="15000"/>
                  </a:schemeClr>
                </a:solidFill>
                <a:latin typeface="+mn-lt"/>
              </a:rPr>
              <a:t>Catecholamines</a:t>
            </a:r>
            <a:r>
              <a:rPr lang="en-AU" sz="1100" b="1" dirty="0" smtClean="0">
                <a:solidFill>
                  <a:schemeClr val="tx1">
                    <a:lumMod val="85000"/>
                    <a:lumOff val="15000"/>
                  </a:schemeClr>
                </a:solidFill>
                <a:latin typeface="+mn-lt"/>
              </a:rPr>
              <a:t/>
            </a:r>
            <a:br>
              <a:rPr lang="en-AU" sz="1100" b="1" dirty="0" smtClean="0">
                <a:solidFill>
                  <a:schemeClr val="tx1">
                    <a:lumMod val="85000"/>
                    <a:lumOff val="15000"/>
                  </a:schemeClr>
                </a:solidFill>
                <a:latin typeface="+mn-lt"/>
              </a:rPr>
            </a:br>
            <a:endParaRPr lang="en-AU" sz="1100" b="1" dirty="0" smtClean="0">
              <a:solidFill>
                <a:schemeClr val="tx1">
                  <a:lumMod val="85000"/>
                  <a:lumOff val="15000"/>
                </a:schemeClr>
              </a:solidFill>
              <a:latin typeface="+mn-lt"/>
            </a:endParaRPr>
          </a:p>
          <a:p>
            <a:r>
              <a:rPr lang="en-AU" sz="1000" b="1" dirty="0" smtClean="0">
                <a:solidFill>
                  <a:srgbClr val="FF0000"/>
                </a:solidFill>
                <a:latin typeface="+mn-lt"/>
              </a:rPr>
              <a:t>Epinephrine</a:t>
            </a:r>
            <a:r>
              <a:rPr lang="en-AU" sz="1000" b="1" dirty="0" smtClean="0">
                <a:solidFill>
                  <a:schemeClr val="tx1">
                    <a:lumMod val="85000"/>
                    <a:lumOff val="15000"/>
                  </a:schemeClr>
                </a:solidFill>
                <a:latin typeface="+mn-lt"/>
              </a:rPr>
              <a:t/>
            </a:r>
            <a:br>
              <a:rPr lang="en-AU" sz="1000" b="1" dirty="0" smtClean="0">
                <a:solidFill>
                  <a:schemeClr val="tx1">
                    <a:lumMod val="85000"/>
                    <a:lumOff val="15000"/>
                  </a:schemeClr>
                </a:solidFill>
                <a:latin typeface="+mn-lt"/>
              </a:rPr>
            </a:br>
            <a:endParaRPr lang="en-AU" sz="1000" b="1" dirty="0" smtClean="0">
              <a:solidFill>
                <a:schemeClr val="tx1">
                  <a:lumMod val="85000"/>
                  <a:lumOff val="15000"/>
                </a:schemeClr>
              </a:solidFill>
              <a:latin typeface="+mn-lt"/>
            </a:endParaRPr>
          </a:p>
          <a:p>
            <a:r>
              <a:rPr lang="en-AU" sz="1000" b="1" dirty="0" err="1" smtClean="0">
                <a:solidFill>
                  <a:srgbClr val="00B050"/>
                </a:solidFill>
                <a:latin typeface="+mn-lt"/>
              </a:rPr>
              <a:t>Norepinephrine</a:t>
            </a:r>
            <a:endParaRPr lang="en-AU" sz="1000" b="1" dirty="0">
              <a:solidFill>
                <a:srgbClr val="00B050"/>
              </a:solidFill>
              <a:latin typeface="+mn-lt"/>
            </a:endParaRPr>
          </a:p>
        </p:txBody>
      </p:sp>
      <p:sp>
        <p:nvSpPr>
          <p:cNvPr id="13" name="TextBox 12"/>
          <p:cNvSpPr txBox="1"/>
          <p:nvPr/>
        </p:nvSpPr>
        <p:spPr>
          <a:xfrm>
            <a:off x="1559442" y="3101160"/>
            <a:ext cx="1591340" cy="430887"/>
          </a:xfrm>
          <a:prstGeom prst="rect">
            <a:avLst/>
          </a:prstGeom>
          <a:solidFill>
            <a:schemeClr val="bg1">
              <a:lumMod val="85000"/>
            </a:schemeClr>
          </a:solidFill>
        </p:spPr>
        <p:txBody>
          <a:bodyPr wrap="square" rtlCol="0">
            <a:spAutoFit/>
          </a:bodyPr>
          <a:lstStyle/>
          <a:p>
            <a:r>
              <a:rPr lang="en-AU" sz="1100" b="1" dirty="0" err="1" smtClean="0">
                <a:solidFill>
                  <a:schemeClr val="tx1">
                    <a:lumMod val="85000"/>
                    <a:lumOff val="15000"/>
                  </a:schemeClr>
                </a:solidFill>
                <a:latin typeface="+mn-lt"/>
              </a:rPr>
              <a:t>Zona</a:t>
            </a:r>
            <a:r>
              <a:rPr lang="en-AU" sz="1100" b="1" dirty="0" smtClean="0">
                <a:solidFill>
                  <a:schemeClr val="tx1">
                    <a:lumMod val="85000"/>
                    <a:lumOff val="15000"/>
                  </a:schemeClr>
                </a:solidFill>
                <a:latin typeface="+mn-lt"/>
              </a:rPr>
              <a:t> </a:t>
            </a:r>
            <a:r>
              <a:rPr lang="en-AU" sz="1100" b="1" dirty="0" err="1" smtClean="0">
                <a:solidFill>
                  <a:schemeClr val="tx1">
                    <a:lumMod val="85000"/>
                    <a:lumOff val="15000"/>
                  </a:schemeClr>
                </a:solidFill>
                <a:latin typeface="+mn-lt"/>
              </a:rPr>
              <a:t>fasiculata</a:t>
            </a:r>
            <a:endParaRPr lang="en-AU" sz="1100" b="1" dirty="0" smtClean="0">
              <a:solidFill>
                <a:schemeClr val="tx1">
                  <a:lumMod val="85000"/>
                  <a:lumOff val="15000"/>
                </a:schemeClr>
              </a:solidFill>
              <a:latin typeface="+mn-lt"/>
            </a:endParaRPr>
          </a:p>
          <a:p>
            <a:r>
              <a:rPr lang="en-AU" sz="1000" b="1" dirty="0" smtClean="0">
                <a:solidFill>
                  <a:schemeClr val="tx1">
                    <a:lumMod val="85000"/>
                    <a:lumOff val="15000"/>
                  </a:schemeClr>
                </a:solidFill>
                <a:latin typeface="+mn-lt"/>
              </a:rPr>
              <a:t>Regulated by ACTH</a:t>
            </a:r>
            <a:endParaRPr lang="en-AU" sz="1000" b="1" dirty="0">
              <a:solidFill>
                <a:schemeClr val="tx1">
                  <a:lumMod val="85000"/>
                  <a:lumOff val="15000"/>
                </a:schemeClr>
              </a:solidFill>
              <a:latin typeface="+mn-lt"/>
            </a:endParaRPr>
          </a:p>
        </p:txBody>
      </p:sp>
      <p:sp>
        <p:nvSpPr>
          <p:cNvPr id="14" name="TextBox 13"/>
          <p:cNvSpPr txBox="1"/>
          <p:nvPr/>
        </p:nvSpPr>
        <p:spPr>
          <a:xfrm>
            <a:off x="1477926" y="1871327"/>
            <a:ext cx="1541721" cy="415498"/>
          </a:xfrm>
          <a:prstGeom prst="rect">
            <a:avLst/>
          </a:prstGeom>
          <a:solidFill>
            <a:schemeClr val="bg1">
              <a:lumMod val="85000"/>
            </a:schemeClr>
          </a:solidFill>
        </p:spPr>
        <p:txBody>
          <a:bodyPr wrap="square" rtlCol="0">
            <a:spAutoFit/>
          </a:bodyPr>
          <a:lstStyle/>
          <a:p>
            <a:r>
              <a:rPr lang="en-AU" sz="1100" b="1" dirty="0" err="1" smtClean="0">
                <a:solidFill>
                  <a:schemeClr val="tx1">
                    <a:lumMod val="85000"/>
                    <a:lumOff val="15000"/>
                  </a:schemeClr>
                </a:solidFill>
                <a:latin typeface="+mn-lt"/>
              </a:rPr>
              <a:t>Zona</a:t>
            </a:r>
            <a:r>
              <a:rPr lang="en-AU" sz="1100" b="1" dirty="0" smtClean="0">
                <a:solidFill>
                  <a:schemeClr val="tx1">
                    <a:lumMod val="85000"/>
                    <a:lumOff val="15000"/>
                  </a:schemeClr>
                </a:solidFill>
                <a:latin typeface="+mn-lt"/>
              </a:rPr>
              <a:t> </a:t>
            </a:r>
            <a:r>
              <a:rPr lang="en-AU" sz="1100" b="1" dirty="0" err="1" smtClean="0">
                <a:solidFill>
                  <a:schemeClr val="tx1">
                    <a:lumMod val="85000"/>
                    <a:lumOff val="15000"/>
                  </a:schemeClr>
                </a:solidFill>
                <a:latin typeface="+mn-lt"/>
              </a:rPr>
              <a:t>glomerulosa</a:t>
            </a:r>
            <a:endParaRPr lang="en-AU" sz="1100" b="1" dirty="0" smtClean="0">
              <a:solidFill>
                <a:schemeClr val="tx1">
                  <a:lumMod val="85000"/>
                  <a:lumOff val="15000"/>
                </a:schemeClr>
              </a:solidFill>
              <a:latin typeface="+mn-lt"/>
            </a:endParaRPr>
          </a:p>
          <a:p>
            <a:r>
              <a:rPr lang="en-AU" sz="1000" b="1" dirty="0" smtClean="0">
                <a:solidFill>
                  <a:schemeClr val="tx1">
                    <a:lumMod val="85000"/>
                    <a:lumOff val="15000"/>
                  </a:schemeClr>
                </a:solidFill>
                <a:latin typeface="+mn-lt"/>
              </a:rPr>
              <a:t>Regulated by K</a:t>
            </a:r>
            <a:r>
              <a:rPr lang="en-AU" sz="1000" b="1" baseline="30000" dirty="0" smtClean="0">
                <a:solidFill>
                  <a:schemeClr val="tx1">
                    <a:lumMod val="85000"/>
                    <a:lumOff val="15000"/>
                  </a:schemeClr>
                </a:solidFill>
                <a:latin typeface="+mn-lt"/>
              </a:rPr>
              <a:t>+</a:t>
            </a:r>
            <a:endParaRPr lang="en-AU" sz="1000" b="1" baseline="30000" dirty="0">
              <a:solidFill>
                <a:schemeClr val="tx1">
                  <a:lumMod val="85000"/>
                  <a:lumOff val="15000"/>
                </a:schemeClr>
              </a:solidFill>
              <a:latin typeface="+mn-lt"/>
            </a:endParaRPr>
          </a:p>
        </p:txBody>
      </p:sp>
      <p:sp>
        <p:nvSpPr>
          <p:cNvPr id="15" name="TextBox 14"/>
          <p:cNvSpPr txBox="1"/>
          <p:nvPr/>
        </p:nvSpPr>
        <p:spPr>
          <a:xfrm>
            <a:off x="1488558" y="4486937"/>
            <a:ext cx="1591340" cy="430887"/>
          </a:xfrm>
          <a:prstGeom prst="rect">
            <a:avLst/>
          </a:prstGeom>
          <a:solidFill>
            <a:schemeClr val="bg1">
              <a:lumMod val="85000"/>
            </a:schemeClr>
          </a:solidFill>
        </p:spPr>
        <p:txBody>
          <a:bodyPr wrap="square" rtlCol="0">
            <a:spAutoFit/>
          </a:bodyPr>
          <a:lstStyle/>
          <a:p>
            <a:r>
              <a:rPr lang="en-AU" sz="1100" b="1" dirty="0" err="1" smtClean="0">
                <a:solidFill>
                  <a:schemeClr val="tx1">
                    <a:lumMod val="85000"/>
                    <a:lumOff val="15000"/>
                  </a:schemeClr>
                </a:solidFill>
                <a:latin typeface="+mn-lt"/>
              </a:rPr>
              <a:t>Zona</a:t>
            </a:r>
            <a:r>
              <a:rPr lang="en-AU" sz="1100" b="1" dirty="0" smtClean="0">
                <a:solidFill>
                  <a:schemeClr val="tx1">
                    <a:lumMod val="85000"/>
                    <a:lumOff val="15000"/>
                  </a:schemeClr>
                </a:solidFill>
                <a:latin typeface="+mn-lt"/>
              </a:rPr>
              <a:t> </a:t>
            </a:r>
            <a:r>
              <a:rPr lang="en-AU" sz="1100" b="1" dirty="0" err="1" smtClean="0">
                <a:solidFill>
                  <a:schemeClr val="tx1">
                    <a:lumMod val="85000"/>
                    <a:lumOff val="15000"/>
                  </a:schemeClr>
                </a:solidFill>
                <a:latin typeface="+mn-lt"/>
              </a:rPr>
              <a:t>recticularis</a:t>
            </a:r>
            <a:endParaRPr lang="en-AU" sz="1100" b="1" dirty="0" smtClean="0">
              <a:solidFill>
                <a:schemeClr val="tx1">
                  <a:lumMod val="85000"/>
                  <a:lumOff val="15000"/>
                </a:schemeClr>
              </a:solidFill>
              <a:latin typeface="+mn-lt"/>
            </a:endParaRPr>
          </a:p>
          <a:p>
            <a:r>
              <a:rPr lang="en-AU" sz="1000" b="1" dirty="0" smtClean="0">
                <a:solidFill>
                  <a:schemeClr val="tx1">
                    <a:lumMod val="85000"/>
                    <a:lumOff val="15000"/>
                  </a:schemeClr>
                </a:solidFill>
                <a:latin typeface="+mn-lt"/>
              </a:rPr>
              <a:t>Regulated by ACTH</a:t>
            </a:r>
            <a:endParaRPr lang="en-AU" sz="1000" b="1" dirty="0">
              <a:solidFill>
                <a:schemeClr val="tx1">
                  <a:lumMod val="85000"/>
                  <a:lumOff val="15000"/>
                </a:schemeClr>
              </a:solidFill>
              <a:latin typeface="+mn-lt"/>
            </a:endParaRPr>
          </a:p>
        </p:txBody>
      </p:sp>
      <p:sp>
        <p:nvSpPr>
          <p:cNvPr id="16" name="TextBox 15"/>
          <p:cNvSpPr txBox="1"/>
          <p:nvPr/>
        </p:nvSpPr>
        <p:spPr>
          <a:xfrm>
            <a:off x="1531089" y="5007934"/>
            <a:ext cx="1591340" cy="938719"/>
          </a:xfrm>
          <a:prstGeom prst="rect">
            <a:avLst/>
          </a:prstGeom>
          <a:solidFill>
            <a:schemeClr val="bg1">
              <a:lumMod val="85000"/>
            </a:schemeClr>
          </a:solidFill>
        </p:spPr>
        <p:txBody>
          <a:bodyPr wrap="square" rtlCol="0">
            <a:spAutoFit/>
          </a:bodyPr>
          <a:lstStyle/>
          <a:p>
            <a:r>
              <a:rPr lang="en-AU" sz="1100" b="1" dirty="0" err="1" smtClean="0">
                <a:solidFill>
                  <a:schemeClr val="tx1">
                    <a:lumMod val="85000"/>
                    <a:lumOff val="15000"/>
                  </a:schemeClr>
                </a:solidFill>
                <a:latin typeface="+mn-lt"/>
              </a:rPr>
              <a:t>Chromaffin</a:t>
            </a:r>
            <a:r>
              <a:rPr lang="en-AU" sz="1100" b="1" dirty="0" smtClean="0">
                <a:solidFill>
                  <a:schemeClr val="tx1">
                    <a:lumMod val="85000"/>
                    <a:lumOff val="15000"/>
                  </a:schemeClr>
                </a:solidFill>
                <a:latin typeface="+mn-lt"/>
              </a:rPr>
              <a:t> cells</a:t>
            </a:r>
          </a:p>
          <a:p>
            <a:endParaRPr lang="en-AU" sz="1100" b="1" dirty="0" smtClean="0">
              <a:solidFill>
                <a:schemeClr val="tx1">
                  <a:lumMod val="85000"/>
                  <a:lumOff val="15000"/>
                </a:schemeClr>
              </a:solidFill>
              <a:latin typeface="+mn-lt"/>
            </a:endParaRPr>
          </a:p>
          <a:p>
            <a:r>
              <a:rPr lang="en-AU" sz="1100" b="1" dirty="0" err="1" smtClean="0">
                <a:solidFill>
                  <a:schemeClr val="tx1">
                    <a:lumMod val="85000"/>
                    <a:lumOff val="15000"/>
                  </a:schemeClr>
                </a:solidFill>
                <a:latin typeface="+mn-lt"/>
              </a:rPr>
              <a:t>Medullary</a:t>
            </a:r>
            <a:r>
              <a:rPr lang="en-AU" sz="1100" b="1" dirty="0" smtClean="0">
                <a:solidFill>
                  <a:schemeClr val="tx1">
                    <a:lumMod val="85000"/>
                    <a:lumOff val="15000"/>
                  </a:schemeClr>
                </a:solidFill>
                <a:latin typeface="+mn-lt"/>
              </a:rPr>
              <a:t> veins</a:t>
            </a:r>
          </a:p>
          <a:p>
            <a:endParaRPr lang="en-AU" sz="1100" b="1" dirty="0" smtClean="0">
              <a:solidFill>
                <a:schemeClr val="tx1">
                  <a:lumMod val="85000"/>
                  <a:lumOff val="15000"/>
                </a:schemeClr>
              </a:solidFill>
              <a:latin typeface="+mn-lt"/>
            </a:endParaRPr>
          </a:p>
          <a:p>
            <a:r>
              <a:rPr lang="en-AU" sz="1100" b="1" dirty="0" err="1" smtClean="0">
                <a:solidFill>
                  <a:schemeClr val="tx1">
                    <a:lumMod val="85000"/>
                    <a:lumOff val="15000"/>
                  </a:schemeClr>
                </a:solidFill>
                <a:latin typeface="+mn-lt"/>
              </a:rPr>
              <a:t>Splanchnic</a:t>
            </a:r>
            <a:r>
              <a:rPr lang="en-AU" sz="1100" b="1" dirty="0" smtClean="0">
                <a:solidFill>
                  <a:schemeClr val="tx1">
                    <a:lumMod val="85000"/>
                    <a:lumOff val="15000"/>
                  </a:schemeClr>
                </a:solidFill>
                <a:latin typeface="+mn-lt"/>
              </a:rPr>
              <a:t> nerves</a:t>
            </a:r>
            <a:endParaRPr lang="en-AU" sz="1000" b="1" dirty="0">
              <a:solidFill>
                <a:schemeClr val="tx1">
                  <a:lumMod val="85000"/>
                  <a:lumOff val="15000"/>
                </a:schemeClr>
              </a:solidFill>
              <a:latin typeface="+mn-lt"/>
            </a:endParaRPr>
          </a:p>
        </p:txBody>
      </p:sp>
      <p:sp>
        <p:nvSpPr>
          <p:cNvPr id="17" name="TextBox 16"/>
          <p:cNvSpPr txBox="1"/>
          <p:nvPr/>
        </p:nvSpPr>
        <p:spPr>
          <a:xfrm>
            <a:off x="630621" y="1608082"/>
            <a:ext cx="709448" cy="276999"/>
          </a:xfrm>
          <a:prstGeom prst="rect">
            <a:avLst/>
          </a:prstGeom>
          <a:solidFill>
            <a:schemeClr val="bg1"/>
          </a:solidFill>
        </p:spPr>
        <p:txBody>
          <a:bodyPr wrap="square" rtlCol="0">
            <a:spAutoFit/>
          </a:bodyPr>
          <a:lstStyle/>
          <a:p>
            <a:r>
              <a:rPr lang="en-AU" sz="1200" b="1" dirty="0" smtClean="0">
                <a:latin typeface="+mn-lt"/>
                <a:ea typeface="Tahoma" pitchFamily="34" charset="0"/>
                <a:cs typeface="Tahoma" pitchFamily="34" charset="0"/>
              </a:rPr>
              <a:t>Capsule</a:t>
            </a:r>
            <a:endParaRPr lang="en-AU" sz="1200" b="1" dirty="0">
              <a:latin typeface="+mn-lt"/>
              <a:ea typeface="Tahoma" pitchFamily="34" charset="0"/>
              <a:cs typeface="Tahoma" pitchFamily="34" charset="0"/>
            </a:endParaRPr>
          </a:p>
        </p:txBody>
      </p:sp>
      <p:sp>
        <p:nvSpPr>
          <p:cNvPr id="18" name="TextBox 17"/>
          <p:cNvSpPr txBox="1"/>
          <p:nvPr/>
        </p:nvSpPr>
        <p:spPr>
          <a:xfrm>
            <a:off x="641131" y="3352799"/>
            <a:ext cx="709448" cy="276999"/>
          </a:xfrm>
          <a:prstGeom prst="rect">
            <a:avLst/>
          </a:prstGeom>
          <a:solidFill>
            <a:schemeClr val="bg1"/>
          </a:solidFill>
        </p:spPr>
        <p:txBody>
          <a:bodyPr wrap="square" rtlCol="0">
            <a:spAutoFit/>
          </a:bodyPr>
          <a:lstStyle/>
          <a:p>
            <a:r>
              <a:rPr lang="en-AU" sz="1200" b="1" dirty="0" smtClean="0">
                <a:latin typeface="+mn-lt"/>
                <a:ea typeface="Tahoma" pitchFamily="34" charset="0"/>
                <a:cs typeface="Tahoma" pitchFamily="34" charset="0"/>
              </a:rPr>
              <a:t>Cortex</a:t>
            </a:r>
          </a:p>
        </p:txBody>
      </p:sp>
      <p:sp>
        <p:nvSpPr>
          <p:cNvPr id="19" name="TextBox 18"/>
          <p:cNvSpPr txBox="1"/>
          <p:nvPr/>
        </p:nvSpPr>
        <p:spPr>
          <a:xfrm>
            <a:off x="641131" y="5433848"/>
            <a:ext cx="709448" cy="276999"/>
          </a:xfrm>
          <a:prstGeom prst="rect">
            <a:avLst/>
          </a:prstGeom>
          <a:solidFill>
            <a:schemeClr val="bg1"/>
          </a:solidFill>
        </p:spPr>
        <p:txBody>
          <a:bodyPr wrap="square" rtlCol="0">
            <a:spAutoFit/>
          </a:bodyPr>
          <a:lstStyle/>
          <a:p>
            <a:r>
              <a:rPr lang="en-AU" sz="1200" b="1" dirty="0" smtClean="0">
                <a:latin typeface="+mn-lt"/>
                <a:ea typeface="Tahoma" pitchFamily="34" charset="0"/>
                <a:cs typeface="Tahoma" pitchFamily="34" charset="0"/>
              </a:rPr>
              <a:t>Medulla</a:t>
            </a:r>
            <a:endParaRPr lang="en-AU" sz="1200" b="1" dirty="0">
              <a:latin typeface="+mn-lt"/>
              <a:ea typeface="Tahoma" pitchFamily="34" charset="0"/>
              <a:cs typeface="Tahoma" pitchFamily="34" charset="0"/>
            </a:endParaRPr>
          </a:p>
        </p:txBody>
      </p:sp>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274639"/>
            <a:ext cx="9144000" cy="844714"/>
          </a:xfrm>
        </p:spPr>
        <p:txBody>
          <a:bodyPr/>
          <a:lstStyle/>
          <a:p>
            <a:r>
              <a:rPr lang="en-AU" dirty="0" smtClean="0"/>
              <a:t>Cortisol Pathophysiology </a:t>
            </a:r>
          </a:p>
        </p:txBody>
      </p:sp>
      <p:sp>
        <p:nvSpPr>
          <p:cNvPr id="25603" name="Text Placeholder 4"/>
          <p:cNvSpPr>
            <a:spLocks noGrp="1"/>
          </p:cNvSpPr>
          <p:nvPr>
            <p:ph type="body" idx="1"/>
          </p:nvPr>
        </p:nvSpPr>
        <p:spPr>
          <a:xfrm>
            <a:off x="457200" y="1187355"/>
            <a:ext cx="8258175" cy="887105"/>
          </a:xfrm>
        </p:spPr>
        <p:txBody>
          <a:bodyPr/>
          <a:lstStyle/>
          <a:p>
            <a:r>
              <a:rPr lang="en-AU" sz="2800" b="0" dirty="0" smtClean="0"/>
              <a:t>Glucocorticoids are heavily involved in human pathophysiology and influence life expectancy</a:t>
            </a:r>
          </a:p>
        </p:txBody>
      </p:sp>
      <p:sp>
        <p:nvSpPr>
          <p:cNvPr id="25604" name="Content Placeholder 2"/>
          <p:cNvSpPr>
            <a:spLocks noGrp="1"/>
          </p:cNvSpPr>
          <p:nvPr>
            <p:ph sz="half" idx="2"/>
          </p:nvPr>
        </p:nvSpPr>
        <p:spPr/>
        <p:txBody>
          <a:bodyPr/>
          <a:lstStyle/>
          <a:p>
            <a:pPr>
              <a:buFont typeface="Wingdings" pitchFamily="2" charset="2"/>
              <a:buChar char="§"/>
            </a:pPr>
            <a:r>
              <a:rPr lang="en-AU" sz="2600" dirty="0" smtClean="0"/>
              <a:t>Anxiety</a:t>
            </a:r>
          </a:p>
          <a:p>
            <a:pPr>
              <a:buFont typeface="Wingdings" pitchFamily="2" charset="2"/>
              <a:buChar char="§"/>
            </a:pPr>
            <a:r>
              <a:rPr lang="en-AU" sz="2600" dirty="0" smtClean="0"/>
              <a:t>Depression</a:t>
            </a:r>
          </a:p>
          <a:p>
            <a:pPr>
              <a:buFont typeface="Wingdings" pitchFamily="2" charset="2"/>
              <a:buChar char="§"/>
            </a:pPr>
            <a:r>
              <a:rPr lang="en-AU" sz="2600" dirty="0" smtClean="0"/>
              <a:t>Insomnia</a:t>
            </a:r>
          </a:p>
          <a:p>
            <a:pPr>
              <a:buFont typeface="Wingdings" pitchFamily="2" charset="2"/>
              <a:buChar char="§"/>
            </a:pPr>
            <a:r>
              <a:rPr lang="en-AU" sz="2600" dirty="0" smtClean="0"/>
              <a:t>Chronic pain and fatigue syndromes</a:t>
            </a:r>
          </a:p>
          <a:p>
            <a:pPr>
              <a:buFont typeface="Wingdings" pitchFamily="2" charset="2"/>
              <a:buChar char="§"/>
            </a:pPr>
            <a:r>
              <a:rPr lang="en-AU" sz="2600" dirty="0" smtClean="0"/>
              <a:t>Obesity</a:t>
            </a:r>
          </a:p>
          <a:p>
            <a:pPr>
              <a:buFont typeface="Wingdings" pitchFamily="2" charset="2"/>
              <a:buChar char="§"/>
            </a:pPr>
            <a:r>
              <a:rPr lang="en-AU" sz="2600" dirty="0" smtClean="0"/>
              <a:t>Metabolic syndrome </a:t>
            </a:r>
          </a:p>
          <a:p>
            <a:pPr>
              <a:buFont typeface="Wingdings" pitchFamily="2" charset="2"/>
              <a:buChar char="§"/>
            </a:pPr>
            <a:r>
              <a:rPr lang="en-AU" sz="2600" dirty="0" smtClean="0"/>
              <a:t>Essential hypertension</a:t>
            </a:r>
          </a:p>
          <a:p>
            <a:pPr>
              <a:buFontTx/>
              <a:buNone/>
            </a:pPr>
            <a:r>
              <a:rPr lang="en-AU" sz="1600" dirty="0" smtClean="0"/>
              <a:t>	</a:t>
            </a:r>
          </a:p>
          <a:p>
            <a:pPr>
              <a:buFontTx/>
              <a:buNone/>
            </a:pPr>
            <a:r>
              <a:rPr lang="en-AU" sz="1600" dirty="0" smtClean="0"/>
              <a:t>	</a:t>
            </a:r>
          </a:p>
        </p:txBody>
      </p:sp>
      <p:sp>
        <p:nvSpPr>
          <p:cNvPr id="25606" name="Text Placeholder 4"/>
          <p:cNvSpPr>
            <a:spLocks noGrp="1"/>
          </p:cNvSpPr>
          <p:nvPr>
            <p:ph type="body" sz="quarter" idx="3"/>
          </p:nvPr>
        </p:nvSpPr>
        <p:spPr>
          <a:xfrm>
            <a:off x="357188" y="5969000"/>
            <a:ext cx="8615362" cy="889000"/>
          </a:xfrm>
        </p:spPr>
        <p:txBody>
          <a:bodyPr/>
          <a:lstStyle/>
          <a:p>
            <a:r>
              <a:rPr lang="en-AU" sz="1600" b="0" dirty="0" err="1" smtClean="0"/>
              <a:t>Chrousos</a:t>
            </a:r>
            <a:r>
              <a:rPr lang="en-AU" sz="1600" b="0" dirty="0" smtClean="0"/>
              <a:t>, GP, and Kino, T, </a:t>
            </a:r>
            <a:r>
              <a:rPr lang="en-AU" sz="1600" b="0" dirty="0" err="1" smtClean="0"/>
              <a:t>Glucocorticoid</a:t>
            </a:r>
            <a:r>
              <a:rPr lang="en-AU" sz="1600" b="0" dirty="0" smtClean="0"/>
              <a:t> </a:t>
            </a:r>
            <a:r>
              <a:rPr lang="en-AU" sz="1600" b="0" dirty="0" err="1" smtClean="0"/>
              <a:t>Signaling</a:t>
            </a:r>
            <a:r>
              <a:rPr lang="en-AU" sz="1600" b="0" dirty="0" smtClean="0"/>
              <a:t> in the Cell: Expanding Clinical Implications to Complex Human </a:t>
            </a:r>
            <a:r>
              <a:rPr lang="en-AU" sz="1600" b="0" dirty="0" err="1" smtClean="0"/>
              <a:t>Behavioral</a:t>
            </a:r>
            <a:r>
              <a:rPr lang="en-AU" sz="1600" b="0" dirty="0" smtClean="0"/>
              <a:t> and Somatic Disorders </a:t>
            </a:r>
            <a:r>
              <a:rPr lang="en-AU" sz="1600" b="0" i="1" dirty="0" smtClean="0"/>
              <a:t>Ann N Y </a:t>
            </a:r>
            <a:r>
              <a:rPr lang="en-AU" sz="1600" b="0" i="1" dirty="0" err="1" smtClean="0"/>
              <a:t>Acad</a:t>
            </a:r>
            <a:r>
              <a:rPr lang="en-AU" sz="1600" b="0" i="1" dirty="0" smtClean="0"/>
              <a:t> Sci.</a:t>
            </a:r>
            <a:br>
              <a:rPr lang="en-AU" sz="1600" b="0" i="1" dirty="0" smtClean="0"/>
            </a:br>
            <a:r>
              <a:rPr lang="en-AU" sz="1600" b="0" i="1" dirty="0" smtClean="0"/>
              <a:t>2009 October ; 1179: 153–166</a:t>
            </a:r>
            <a:endParaRPr lang="en-AU" sz="1600" b="0" dirty="0" smtClean="0"/>
          </a:p>
        </p:txBody>
      </p:sp>
      <p:sp>
        <p:nvSpPr>
          <p:cNvPr id="25605" name="Content Placeholder 6"/>
          <p:cNvSpPr>
            <a:spLocks noGrp="1"/>
          </p:cNvSpPr>
          <p:nvPr>
            <p:ph sz="quarter" idx="4"/>
          </p:nvPr>
        </p:nvSpPr>
        <p:spPr>
          <a:xfrm>
            <a:off x="4645025" y="2174875"/>
            <a:ext cx="4213225" cy="3951288"/>
          </a:xfrm>
        </p:spPr>
        <p:txBody>
          <a:bodyPr/>
          <a:lstStyle/>
          <a:p>
            <a:pPr>
              <a:buFont typeface="Wingdings" pitchFamily="2" charset="2"/>
              <a:buChar char="§"/>
            </a:pPr>
            <a:r>
              <a:rPr lang="en-AU" sz="2600" dirty="0" smtClean="0"/>
              <a:t>T2 Diabetes </a:t>
            </a:r>
          </a:p>
          <a:p>
            <a:pPr>
              <a:buFont typeface="Wingdings" pitchFamily="2" charset="2"/>
              <a:buChar char="§"/>
            </a:pPr>
            <a:r>
              <a:rPr lang="en-AU" sz="2600" dirty="0" smtClean="0"/>
              <a:t>Atherosclerosis with its cardiovascular </a:t>
            </a:r>
            <a:r>
              <a:rPr lang="en-AU" sz="2600" dirty="0" err="1" smtClean="0"/>
              <a:t>sequelae</a:t>
            </a:r>
            <a:endParaRPr lang="en-AU" sz="2600" dirty="0" smtClean="0"/>
          </a:p>
          <a:p>
            <a:pPr>
              <a:buFont typeface="Wingdings" pitchFamily="2" charset="2"/>
              <a:buChar char="§"/>
            </a:pPr>
            <a:r>
              <a:rPr lang="en-AU" sz="2600" dirty="0" smtClean="0"/>
              <a:t>Osteoporosis</a:t>
            </a:r>
          </a:p>
          <a:p>
            <a:pPr>
              <a:buFont typeface="Wingdings" pitchFamily="2" charset="2"/>
              <a:buChar char="§"/>
            </a:pPr>
            <a:r>
              <a:rPr lang="en-AU" sz="2600" dirty="0" smtClean="0"/>
              <a:t>Autoimmune disease</a:t>
            </a:r>
          </a:p>
          <a:p>
            <a:pPr>
              <a:buFont typeface="Wingdings" pitchFamily="2" charset="2"/>
              <a:buChar char="§"/>
            </a:pPr>
            <a:r>
              <a:rPr lang="en-AU" sz="2600" dirty="0" smtClean="0"/>
              <a:t>Inflammatory and allergic disorders</a:t>
            </a:r>
          </a:p>
          <a:p>
            <a:pPr>
              <a:buFont typeface="Wingdings" pitchFamily="2" charset="2"/>
              <a:buChar char="§"/>
            </a:pPr>
            <a:r>
              <a:rPr lang="en-AU" sz="2600" dirty="0" smtClean="0"/>
              <a:t>Sickness syndrome</a:t>
            </a:r>
          </a:p>
        </p:txBody>
      </p:sp>
      <p:sp>
        <p:nvSpPr>
          <p:cNvPr id="7" name="Slide Number Placeholder 6"/>
          <p:cNvSpPr>
            <a:spLocks noGrp="1"/>
          </p:cNvSpPr>
          <p:nvPr>
            <p:ph type="sldNum" sz="quarter" idx="12"/>
          </p:nvPr>
        </p:nvSpPr>
        <p:spPr>
          <a:xfrm>
            <a:off x="6572250" y="6215063"/>
            <a:ext cx="2348466" cy="476250"/>
          </a:xfrm>
        </p:spPr>
        <p:txBody>
          <a:bodyPr/>
          <a:lstStyle/>
          <a:p>
            <a:pPr>
              <a:defRPr/>
            </a:pPr>
            <a:fld id="{E969DBD4-04E6-46BC-B3F6-21D7E0ABEE77}" type="slidenum">
              <a:rPr lang="en-US" sz="1800" b="1" smtClean="0">
                <a:latin typeface="+mn-lt"/>
              </a:rPr>
              <a:pPr>
                <a:defRPr/>
              </a:pPr>
              <a:t>8</a:t>
            </a:fld>
            <a:endParaRPr lang="en-US" sz="1800" b="1" dirty="0">
              <a:latin typeface="+mn-lt"/>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Slide Number Placeholder 3"/>
          <p:cNvSpPr>
            <a:spLocks noGrp="1"/>
          </p:cNvSpPr>
          <p:nvPr>
            <p:ph type="sldNum" sz="quarter" idx="12"/>
          </p:nvPr>
        </p:nvSpPr>
        <p:spPr/>
        <p:txBody>
          <a:bodyPr/>
          <a:lstStyle/>
          <a:p>
            <a:pPr>
              <a:defRPr/>
            </a:pPr>
            <a:fld id="{BAA73386-0CCB-4682-81A7-FE701FA5401D}" type="slidenum">
              <a:rPr lang="en-US" smtClean="0"/>
              <a:pPr>
                <a:defRPr/>
              </a:pPr>
              <a:t>9</a:t>
            </a:fld>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4517409" y="403407"/>
            <a:ext cx="4314664" cy="6188461"/>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1" y="0"/>
            <a:ext cx="9321420" cy="6987175"/>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theme/theme1.xml><?xml version="1.0" encoding="utf-8"?>
<a:theme xmlns:a="http://schemas.openxmlformats.org/drawingml/2006/main" name="MH printed handout Template 2005">
  <a:themeElements>
    <a:clrScheme name="MH printed handout Template 2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H printed handout Template 2005">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H printed handout Template 20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H printed handout Template 20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H printed handout Template 20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H printed handout Template 20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H printed handout Template 20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H printed handout Template 20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H printed handout Template 20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H printed handout Template 20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H printed handout Template 20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H printed handout Template 20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H printed handout Template 20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H printed handout Template 20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rroll Fin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39962</TotalTime>
  <Words>4567</Words>
  <Application>Microsoft Macintosh PowerPoint</Application>
  <PresentationFormat>On-screen Show (4:3)</PresentationFormat>
  <Paragraphs>521</Paragraphs>
  <Slides>42</Slides>
  <Notes>39</Notes>
  <HiddenSlides>0</HiddenSlides>
  <MMClips>0</MMClips>
  <ScaleCrop>false</ScaleCrop>
  <HeadingPairs>
    <vt:vector size="4" baseType="variant">
      <vt:variant>
        <vt:lpstr>Design Template</vt:lpstr>
      </vt:variant>
      <vt:variant>
        <vt:i4>2</vt:i4>
      </vt:variant>
      <vt:variant>
        <vt:lpstr>Slide Titles</vt:lpstr>
      </vt:variant>
      <vt:variant>
        <vt:i4>42</vt:i4>
      </vt:variant>
    </vt:vector>
  </HeadingPairs>
  <TitlesOfParts>
    <vt:vector size="44" baseType="lpstr">
      <vt:lpstr>MH printed handout Template 2005</vt:lpstr>
      <vt:lpstr>Carroll Final template</vt:lpstr>
      <vt:lpstr>Slide 1</vt:lpstr>
      <vt:lpstr>Slide 2</vt:lpstr>
      <vt:lpstr>Sir Robert McCarrison MD</vt:lpstr>
      <vt:lpstr>Stress - Historical Context</vt:lpstr>
      <vt:lpstr>General Adaptation Syndrome</vt:lpstr>
      <vt:lpstr>Slide 6</vt:lpstr>
      <vt:lpstr>Adrenal Hormones</vt:lpstr>
      <vt:lpstr>Cortisol Pathophysiology </vt:lpstr>
      <vt:lpstr>Slide 9</vt:lpstr>
      <vt:lpstr>Cortisol Pathophysiology </vt:lpstr>
      <vt:lpstr>Slide 11</vt:lpstr>
      <vt:lpstr>HSP and Cortisol</vt:lpstr>
      <vt:lpstr>HPA Axis/Cortisol Sensitivity</vt:lpstr>
      <vt:lpstr>Central Nervous System</vt:lpstr>
      <vt:lpstr>Blood Vessels</vt:lpstr>
      <vt:lpstr>Adipose Tissue</vt:lpstr>
      <vt:lpstr>What Doesn’t Kill You Makes You Stronger!</vt:lpstr>
      <vt:lpstr>Slide 18</vt:lpstr>
      <vt:lpstr>How is Moderate Stress Beneficial?</vt:lpstr>
      <vt:lpstr>Hormesis</vt:lpstr>
      <vt:lpstr>Hormesis and HSP</vt:lpstr>
      <vt:lpstr>Adaptogens and Hormesis</vt:lpstr>
      <vt:lpstr>Adaptogens and Hormesis</vt:lpstr>
      <vt:lpstr>The MediHerb Adaptogens</vt:lpstr>
      <vt:lpstr>Rhodiola &amp; Ginseng Complex</vt:lpstr>
      <vt:lpstr>Rhodiola and HSP</vt:lpstr>
      <vt:lpstr>HSP and Cortisol</vt:lpstr>
      <vt:lpstr>Rhodiola and Depression</vt:lpstr>
      <vt:lpstr>Rhodiola and Depression</vt:lpstr>
      <vt:lpstr>Rhodiola &amp; Ginseng Complex  Indications</vt:lpstr>
      <vt:lpstr>Adrenal Complex</vt:lpstr>
      <vt:lpstr>Adrenal Complex</vt:lpstr>
      <vt:lpstr>Adrenal Complex Indications</vt:lpstr>
      <vt:lpstr>Licorice Safety</vt:lpstr>
      <vt:lpstr>Slide 35</vt:lpstr>
      <vt:lpstr>Slide 36</vt:lpstr>
      <vt:lpstr> Licorice and Central Obesity </vt:lpstr>
      <vt:lpstr>Licorice</vt:lpstr>
      <vt:lpstr>General Adrenal Support</vt:lpstr>
      <vt:lpstr>The MediHerb Adaptogens</vt:lpstr>
      <vt:lpstr>Additional Herbal Support</vt:lpstr>
      <vt:lpstr>Slide 42</vt:lpstr>
    </vt:vector>
  </TitlesOfParts>
  <Company>MediHerb Pty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Jan Frousheger</dc:creator>
  <cp:lastModifiedBy>Stephen Panayiotou</cp:lastModifiedBy>
  <cp:revision>577</cp:revision>
  <cp:lastPrinted>2002-02-10T23:31:35Z</cp:lastPrinted>
  <dcterms:created xsi:type="dcterms:W3CDTF">2011-07-19T17:36:03Z</dcterms:created>
  <dcterms:modified xsi:type="dcterms:W3CDTF">2011-07-19T17:37:12Z</dcterms:modified>
</cp:coreProperties>
</file>